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mov" ContentType="video/quicktime"/>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43"/>
  </p:notesMasterIdLst>
  <p:sldIdLst>
    <p:sldId id="256" r:id="rId2"/>
    <p:sldId id="263" r:id="rId3"/>
    <p:sldId id="264" r:id="rId4"/>
    <p:sldId id="297" r:id="rId5"/>
    <p:sldId id="303" r:id="rId6"/>
    <p:sldId id="265" r:id="rId7"/>
    <p:sldId id="266" r:id="rId8"/>
    <p:sldId id="267" r:id="rId9"/>
    <p:sldId id="268" r:id="rId10"/>
    <p:sldId id="269" r:id="rId11"/>
    <p:sldId id="301" r:id="rId12"/>
    <p:sldId id="270" r:id="rId13"/>
    <p:sldId id="302"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4" r:id="rId36"/>
    <p:sldId id="295" r:id="rId37"/>
    <p:sldId id="259" r:id="rId38"/>
    <p:sldId id="258" r:id="rId39"/>
    <p:sldId id="260" r:id="rId40"/>
    <p:sldId id="262" r:id="rId41"/>
    <p:sldId id="30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256" autoAdjust="0"/>
  </p:normalViewPr>
  <p:slideViewPr>
    <p:cSldViewPr snapToGrid="0" snapToObjects="1">
      <p:cViewPr varScale="1">
        <p:scale>
          <a:sx n="68" d="100"/>
          <a:sy n="68" d="100"/>
        </p:scale>
        <p:origin x="1234"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E2809-7E0C-4D9E-8FB2-9FB63C015E82}" type="datetimeFigureOut">
              <a:rPr lang="fr-FR" smtClean="0"/>
              <a:t>14/10/2024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BD9B5-14F3-4DB3-8656-DBA926C32CB9}" type="slidenum">
              <a:rPr lang="fr-FR" smtClean="0"/>
              <a:t>‹#›</a:t>
            </a:fld>
            <a:endParaRPr lang="fr-FR"/>
          </a:p>
        </p:txBody>
      </p:sp>
    </p:spTree>
    <p:extLst>
      <p:ext uri="{BB962C8B-B14F-4D97-AF65-F5344CB8AC3E}">
        <p14:creationId xmlns:p14="http://schemas.microsoft.com/office/powerpoint/2010/main" val="519660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AI make</a:t>
            </a:r>
            <a:r>
              <a:rPr lang="en-US" baseline="0" dirty="0" smtClean="0"/>
              <a:t> the Health system smarter ? </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2</a:t>
            </a:fld>
            <a:endParaRPr lang="en-US"/>
          </a:p>
        </p:txBody>
      </p:sp>
    </p:spTree>
    <p:extLst>
      <p:ext uri="{BB962C8B-B14F-4D97-AF65-F5344CB8AC3E}">
        <p14:creationId xmlns:p14="http://schemas.microsoft.com/office/powerpoint/2010/main" val="923024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Triste réalité</a:t>
            </a:r>
          </a:p>
          <a:p>
            <a:r>
              <a:rPr lang="fr-BE" dirty="0" smtClean="0"/>
              <a:t/>
            </a:r>
            <a:br>
              <a:rPr lang="fr-BE" dirty="0" smtClean="0"/>
            </a:br>
            <a:endParaRPr lang="fr-BE"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B6170E-B6CD-4728-B604-6D3AC1107A69}" type="slidenum">
              <a:rPr lang="en-US" smtClean="0"/>
              <a:t>14</a:t>
            </a:fld>
            <a:endParaRPr lang="en-US"/>
          </a:p>
        </p:txBody>
      </p:sp>
    </p:spTree>
    <p:extLst>
      <p:ext uri="{BB962C8B-B14F-4D97-AF65-F5344CB8AC3E}">
        <p14:creationId xmlns:p14="http://schemas.microsoft.com/office/powerpoint/2010/main" val="4232659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Selon le réseau national des registres du cancer en Algérie, le nombre de nouveaux cas pendant l'année 2015 est de 42 720 cas et il est estimé que ce nombre atteindra 61 031 cas en 2025.</a:t>
            </a:r>
          </a:p>
        </p:txBody>
      </p:sp>
      <p:sp>
        <p:nvSpPr>
          <p:cNvPr id="4" name="Slide Number Placeholder 3"/>
          <p:cNvSpPr>
            <a:spLocks noGrp="1"/>
          </p:cNvSpPr>
          <p:nvPr>
            <p:ph type="sldNum" sz="quarter" idx="10"/>
          </p:nvPr>
        </p:nvSpPr>
        <p:spPr/>
        <p:txBody>
          <a:bodyPr/>
          <a:lstStyle/>
          <a:p>
            <a:fld id="{91B6170E-B6CD-4728-B604-6D3AC1107A69}" type="slidenum">
              <a:rPr lang="en-US" smtClean="0"/>
              <a:t>15</a:t>
            </a:fld>
            <a:endParaRPr lang="en-US"/>
          </a:p>
        </p:txBody>
      </p:sp>
    </p:spTree>
    <p:extLst>
      <p:ext uri="{BB962C8B-B14F-4D97-AF65-F5344CB8AC3E}">
        <p14:creationId xmlns:p14="http://schemas.microsoft.com/office/powerpoint/2010/main" val="78181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
            </a:r>
            <a:br>
              <a:rPr lang="fr-BE" dirty="0" smtClean="0"/>
            </a:br>
            <a:r>
              <a:rPr lang="fr-BE" sz="1200" b="0" i="0" kern="1200" dirty="0" smtClean="0">
                <a:solidFill>
                  <a:schemeClr val="tx1"/>
                </a:solidFill>
                <a:effectLst/>
                <a:latin typeface="+mn-lt"/>
                <a:ea typeface="+mn-ea"/>
                <a:cs typeface="+mn-cs"/>
              </a:rPr>
              <a:t>Méthodes traditionnelles insuffisantes : Les outils de diagnostic actuels peinent avec la précision, entraînant des retards et des résultats sous-optimaux.</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fr-BE" sz="1200" b="0" i="0" kern="1200" dirty="0" smtClean="0">
                <a:solidFill>
                  <a:schemeClr val="tx1"/>
                </a:solidFill>
                <a:effectLst/>
                <a:latin typeface="+mn-lt"/>
                <a:ea typeface="+mn-ea"/>
                <a:cs typeface="+mn-cs"/>
              </a:rPr>
              <a:t>L'IA à la rescousse : L'apprentissage automatique, un puissant sous-domaine de l'IA, offre une voie prometteuse vers l'avant.</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fr-BE" sz="1200" b="0" i="0" kern="1200" dirty="0" smtClean="0">
                <a:solidFill>
                  <a:schemeClr val="tx1"/>
                </a:solidFill>
                <a:effectLst/>
                <a:latin typeface="+mn-lt"/>
                <a:ea typeface="+mn-ea"/>
                <a:cs typeface="+mn-cs"/>
              </a:rPr>
              <a:t>Débloquer la précision : Les modèles d'apprentissage automatique peuvent analyser d'énormes quantités de données pour : </a:t>
            </a:r>
          </a:p>
          <a:p>
            <a:pPr marL="228600" indent="-228600">
              <a:buFont typeface="+mj-lt"/>
              <a:buAutoNum type="arabicPeriod"/>
            </a:pPr>
            <a:r>
              <a:rPr lang="fr-BE" sz="1200" b="0" i="0" kern="1200" dirty="0" smtClean="0">
                <a:solidFill>
                  <a:schemeClr val="tx1"/>
                </a:solidFill>
                <a:effectLst/>
                <a:latin typeface="+mn-lt"/>
                <a:ea typeface="+mn-ea"/>
                <a:cs typeface="+mn-cs"/>
              </a:rPr>
              <a:t>Prédire la susceptibilité au cancer avec une plus grande précision. </a:t>
            </a:r>
          </a:p>
          <a:p>
            <a:pPr marL="228600" indent="-228600">
              <a:buFont typeface="+mj-lt"/>
              <a:buAutoNum type="arabicPeriod"/>
            </a:pPr>
            <a:r>
              <a:rPr lang="fr-BE" sz="1200" b="0" i="0" kern="1200" dirty="0" smtClean="0">
                <a:solidFill>
                  <a:schemeClr val="tx1"/>
                </a:solidFill>
                <a:effectLst/>
                <a:latin typeface="+mn-lt"/>
                <a:ea typeface="+mn-ea"/>
                <a:cs typeface="+mn-cs"/>
              </a:rPr>
              <a:t>Améliorer le diagnostic et la </a:t>
            </a:r>
            <a:r>
              <a:rPr lang="fr-BE" sz="1200" b="0" i="0" kern="1200" dirty="0" err="1" smtClean="0">
                <a:solidFill>
                  <a:schemeClr val="tx1"/>
                </a:solidFill>
                <a:effectLst/>
                <a:latin typeface="+mn-lt"/>
                <a:ea typeface="+mn-ea"/>
                <a:cs typeface="+mn-cs"/>
              </a:rPr>
              <a:t>stadification</a:t>
            </a:r>
            <a:r>
              <a:rPr lang="fr-BE" sz="1200" b="0" i="0" kern="1200" dirty="0" smtClean="0">
                <a:solidFill>
                  <a:schemeClr val="tx1"/>
                </a:solidFill>
                <a:effectLst/>
                <a:latin typeface="+mn-lt"/>
                <a:ea typeface="+mn-ea"/>
                <a:cs typeface="+mn-cs"/>
              </a:rPr>
              <a:t> du cancer. </a:t>
            </a:r>
          </a:p>
          <a:p>
            <a:pPr marL="228600" indent="-228600">
              <a:buFont typeface="+mj-lt"/>
              <a:buAutoNum type="arabicPeriod"/>
            </a:pPr>
            <a:r>
              <a:rPr lang="fr-BE" sz="1200" b="0" i="0" kern="1200" dirty="0" smtClean="0">
                <a:solidFill>
                  <a:schemeClr val="tx1"/>
                </a:solidFill>
                <a:effectLst/>
                <a:latin typeface="+mn-lt"/>
                <a:ea typeface="+mn-ea"/>
                <a:cs typeface="+mn-cs"/>
              </a:rPr>
              <a:t>Optimiser les plans de traitement pour une meilleure survie.</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16</a:t>
            </a:fld>
            <a:endParaRPr lang="en-US"/>
          </a:p>
        </p:txBody>
      </p:sp>
    </p:spTree>
    <p:extLst>
      <p:ext uri="{BB962C8B-B14F-4D97-AF65-F5344CB8AC3E}">
        <p14:creationId xmlns:p14="http://schemas.microsoft.com/office/powerpoint/2010/main" val="1189734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Apres </a:t>
            </a:r>
            <a:r>
              <a:rPr lang="fr-BE" sz="1200" b="0" i="0" kern="1200" dirty="0" err="1" smtClean="0">
                <a:solidFill>
                  <a:schemeClr val="tx1"/>
                </a:solidFill>
                <a:effectLst/>
                <a:latin typeface="+mn-lt"/>
                <a:ea typeface="+mn-ea"/>
                <a:cs typeface="+mn-cs"/>
              </a:rPr>
              <a:t>plusieeus</a:t>
            </a:r>
            <a:r>
              <a:rPr lang="fr-BE" sz="1200" b="0" i="0" kern="1200" baseline="0" dirty="0" smtClean="0">
                <a:solidFill>
                  <a:schemeClr val="tx1"/>
                </a:solidFill>
                <a:effectLst/>
                <a:latin typeface="+mn-lt"/>
                <a:ea typeface="+mn-ea"/>
                <a:cs typeface="+mn-cs"/>
              </a:rPr>
              <a:t> interviews et participation a des </a:t>
            </a:r>
            <a:r>
              <a:rPr lang="fr-BE" sz="1200" b="0" i="0" kern="1200" baseline="0" dirty="0" err="1" smtClean="0">
                <a:solidFill>
                  <a:schemeClr val="tx1"/>
                </a:solidFill>
                <a:effectLst/>
                <a:latin typeface="+mn-lt"/>
                <a:ea typeface="+mn-ea"/>
                <a:cs typeface="+mn-cs"/>
              </a:rPr>
              <a:t>évenements</a:t>
            </a:r>
            <a:r>
              <a:rPr lang="fr-BE" sz="1200" b="0" i="0" kern="1200" baseline="0" dirty="0" smtClean="0">
                <a:solidFill>
                  <a:schemeClr val="tx1"/>
                </a:solidFill>
                <a:effectLst/>
                <a:latin typeface="+mn-lt"/>
                <a:ea typeface="+mn-ea"/>
                <a:cs typeface="+mn-cs"/>
              </a:rPr>
              <a:t> des homologues </a:t>
            </a:r>
            <a:r>
              <a:rPr lang="fr-BE" sz="1200" b="0" i="0" kern="1200" baseline="0" dirty="0" err="1" smtClean="0">
                <a:solidFill>
                  <a:schemeClr val="tx1"/>
                </a:solidFill>
                <a:effectLst/>
                <a:latin typeface="+mn-lt"/>
                <a:ea typeface="+mn-ea"/>
                <a:cs typeface="+mn-cs"/>
              </a:rPr>
              <a:t>medecins</a:t>
            </a:r>
            <a:r>
              <a:rPr lang="fr-BE" sz="1200" b="0" i="0" kern="1200" baseline="0" dirty="0" smtClean="0">
                <a:solidFill>
                  <a:schemeClr val="tx1"/>
                </a:solidFill>
                <a:effectLst/>
                <a:latin typeface="+mn-lt"/>
                <a:ea typeface="+mn-ea"/>
                <a:cs typeface="+mn-cs"/>
              </a:rPr>
              <a:t> nous avons su que les TNE sont rares peut </a:t>
            </a:r>
            <a:r>
              <a:rPr lang="fr-BE" sz="1200" b="0" i="0" kern="1200" baseline="0" dirty="0" err="1" smtClean="0">
                <a:solidFill>
                  <a:schemeClr val="tx1"/>
                </a:solidFill>
                <a:effectLst/>
                <a:latin typeface="+mn-lt"/>
                <a:ea typeface="+mn-ea"/>
                <a:cs typeface="+mn-cs"/>
              </a:rPr>
              <a:t>etre</a:t>
            </a:r>
            <a:r>
              <a:rPr lang="fr-BE" sz="1200" b="0" i="0" kern="1200" baseline="0" dirty="0" smtClean="0">
                <a:solidFill>
                  <a:schemeClr val="tx1"/>
                </a:solidFill>
                <a:effectLst/>
                <a:latin typeface="+mn-lt"/>
                <a:ea typeface="+mn-ea"/>
                <a:cs typeface="+mn-cs"/>
              </a:rPr>
              <a:t> </a:t>
            </a:r>
            <a:r>
              <a:rPr lang="fr-BE" sz="1200" b="0" i="0" kern="1200" baseline="0" dirty="0" err="1" smtClean="0">
                <a:solidFill>
                  <a:schemeClr val="tx1"/>
                </a:solidFill>
                <a:effectLst/>
                <a:latin typeface="+mn-lt"/>
                <a:ea typeface="+mn-ea"/>
                <a:cs typeface="+mn-cs"/>
              </a:rPr>
              <a:t>asympotomatique</a:t>
            </a:r>
            <a:r>
              <a:rPr lang="fr-BE" sz="1200" b="0" i="0" kern="1200" baseline="0" dirty="0" smtClean="0">
                <a:solidFill>
                  <a:schemeClr val="tx1"/>
                </a:solidFill>
                <a:effectLst/>
                <a:latin typeface="+mn-lt"/>
                <a:ea typeface="+mn-ea"/>
                <a:cs typeface="+mn-cs"/>
              </a:rPr>
              <a:t> et donc lente e </a:t>
            </a:r>
            <a:r>
              <a:rPr lang="fr-BE" sz="1200" b="0" i="0" kern="1200" baseline="0" dirty="0" err="1" smtClean="0">
                <a:solidFill>
                  <a:schemeClr val="tx1"/>
                </a:solidFill>
                <a:effectLst/>
                <a:latin typeface="+mn-lt"/>
                <a:ea typeface="+mn-ea"/>
                <a:cs typeface="+mn-cs"/>
              </a:rPr>
              <a:t>detecter</a:t>
            </a:r>
            <a:r>
              <a:rPr lang="fr-BE" sz="1200" b="0" i="0" kern="1200" baseline="0" dirty="0" smtClean="0">
                <a:solidFill>
                  <a:schemeClr val="tx1"/>
                </a:solidFill>
                <a:effectLst/>
                <a:latin typeface="+mn-lt"/>
                <a:ea typeface="+mn-ea"/>
                <a:cs typeface="+mn-cs"/>
              </a:rPr>
              <a:t> </a:t>
            </a:r>
            <a:r>
              <a:rPr lang="fr-BE" sz="1200" b="0" i="0" kern="1200" baseline="0" dirty="0" err="1" smtClean="0">
                <a:solidFill>
                  <a:schemeClr val="tx1"/>
                </a:solidFill>
                <a:effectLst/>
                <a:latin typeface="+mn-lt"/>
                <a:ea typeface="+mn-ea"/>
                <a:cs typeface="+mn-cs"/>
              </a:rPr>
              <a:t>requiere</a:t>
            </a:r>
            <a:r>
              <a:rPr lang="fr-BE" sz="1200" b="0" i="0" kern="1200" baseline="0" dirty="0" smtClean="0">
                <a:solidFill>
                  <a:schemeClr val="tx1"/>
                </a:solidFill>
                <a:effectLst/>
                <a:latin typeface="+mn-lt"/>
                <a:ea typeface="+mn-ea"/>
                <a:cs typeface="+mn-cs"/>
              </a:rPr>
              <a:t> des réunion </a:t>
            </a:r>
            <a:r>
              <a:rPr lang="fr-BE" sz="1200" b="0" i="0" kern="1200" baseline="0" dirty="0" err="1" smtClean="0">
                <a:solidFill>
                  <a:schemeClr val="tx1"/>
                </a:solidFill>
                <a:effectLst/>
                <a:latin typeface="+mn-lt"/>
                <a:ea typeface="+mn-ea"/>
                <a:cs typeface="+mn-cs"/>
              </a:rPr>
              <a:t>pluridiciplinaire</a:t>
            </a:r>
            <a:r>
              <a:rPr lang="fr-BE" sz="1200" b="0" i="0" kern="1200" baseline="0" dirty="0" smtClean="0">
                <a:solidFill>
                  <a:schemeClr val="tx1"/>
                </a:solidFill>
                <a:effectLst/>
                <a:latin typeface="+mn-lt"/>
                <a:ea typeface="+mn-ea"/>
                <a:cs typeface="+mn-cs"/>
              </a:rPr>
              <a:t> et qu’il était </a:t>
            </a:r>
            <a:r>
              <a:rPr lang="fr-BE" sz="1200" b="0" i="0" kern="1200" baseline="0" dirty="0" err="1" smtClean="0">
                <a:solidFill>
                  <a:schemeClr val="tx1"/>
                </a:solidFill>
                <a:effectLst/>
                <a:latin typeface="+mn-lt"/>
                <a:ea typeface="+mn-ea"/>
                <a:cs typeface="+mn-cs"/>
              </a:rPr>
              <a:t>extrement</a:t>
            </a:r>
            <a:r>
              <a:rPr lang="fr-BE" sz="1200" b="0" i="0" kern="1200" baseline="0" dirty="0" smtClean="0">
                <a:solidFill>
                  <a:schemeClr val="tx1"/>
                </a:solidFill>
                <a:effectLst/>
                <a:latin typeface="+mn-lt"/>
                <a:ea typeface="+mn-ea"/>
                <a:cs typeface="+mn-cs"/>
              </a:rPr>
              <a:t> difficile de garder une trace du dossier malade sur différent format il y a eu des solutions locale comme la fiche RCP </a:t>
            </a:r>
            <a:r>
              <a:rPr lang="fr-BE" sz="1200" b="0" i="0" kern="1200" baseline="0" dirty="0" err="1" smtClean="0">
                <a:solidFill>
                  <a:schemeClr val="tx1"/>
                </a:solidFill>
                <a:effectLst/>
                <a:latin typeface="+mn-lt"/>
                <a:ea typeface="+mn-ea"/>
                <a:cs typeface="+mn-cs"/>
              </a:rPr>
              <a:t>cepenant</a:t>
            </a:r>
            <a:r>
              <a:rPr lang="fr-BE" sz="1200" b="0" i="0" kern="1200" baseline="0" dirty="0" smtClean="0">
                <a:solidFill>
                  <a:schemeClr val="tx1"/>
                </a:solidFill>
                <a:effectLst/>
                <a:latin typeface="+mn-lt"/>
                <a:ea typeface="+mn-ea"/>
                <a:cs typeface="+mn-cs"/>
              </a:rPr>
              <a:t> ça restais </a:t>
            </a:r>
            <a:r>
              <a:rPr lang="fr-BE" sz="1200" b="0" i="0" kern="1200" baseline="0" dirty="0" err="1" smtClean="0">
                <a:solidFill>
                  <a:schemeClr val="tx1"/>
                </a:solidFill>
                <a:effectLst/>
                <a:latin typeface="+mn-lt"/>
                <a:ea typeface="+mn-ea"/>
                <a:cs typeface="+mn-cs"/>
              </a:rPr>
              <a:t>insufisant</a:t>
            </a:r>
            <a:r>
              <a:rPr lang="fr-BE" sz="1200" b="0" i="0" kern="1200" baseline="0" dirty="0" smtClean="0">
                <a:solidFill>
                  <a:schemeClr val="tx1"/>
                </a:solidFill>
                <a:effectLst/>
                <a:latin typeface="+mn-lt"/>
                <a:ea typeface="+mn-ea"/>
                <a:cs typeface="+mn-cs"/>
              </a:rPr>
              <a:t> surtout pour faire des statistique et permettre le suivi efficace des patient qui peuvent venir de différentes wilaya de l’ouest </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18</a:t>
            </a:fld>
            <a:endParaRPr lang="en-US"/>
          </a:p>
        </p:txBody>
      </p:sp>
    </p:spTree>
    <p:extLst>
      <p:ext uri="{BB962C8B-B14F-4D97-AF65-F5344CB8AC3E}">
        <p14:creationId xmlns:p14="http://schemas.microsoft.com/office/powerpoint/2010/main" val="3192480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Apres </a:t>
            </a:r>
            <a:r>
              <a:rPr lang="fr-BE" sz="1200" b="0" i="0" kern="1200" dirty="0" err="1" smtClean="0">
                <a:solidFill>
                  <a:schemeClr val="tx1"/>
                </a:solidFill>
                <a:effectLst/>
                <a:latin typeface="+mn-lt"/>
                <a:ea typeface="+mn-ea"/>
                <a:cs typeface="+mn-cs"/>
              </a:rPr>
              <a:t>plusieeus</a:t>
            </a:r>
            <a:r>
              <a:rPr lang="fr-BE" sz="1200" b="0" i="0" kern="1200" baseline="0" dirty="0" smtClean="0">
                <a:solidFill>
                  <a:schemeClr val="tx1"/>
                </a:solidFill>
                <a:effectLst/>
                <a:latin typeface="+mn-lt"/>
                <a:ea typeface="+mn-ea"/>
                <a:cs typeface="+mn-cs"/>
              </a:rPr>
              <a:t> interviews et participation a des </a:t>
            </a:r>
            <a:r>
              <a:rPr lang="fr-BE" sz="1200" b="0" i="0" kern="1200" baseline="0" dirty="0" err="1" smtClean="0">
                <a:solidFill>
                  <a:schemeClr val="tx1"/>
                </a:solidFill>
                <a:effectLst/>
                <a:latin typeface="+mn-lt"/>
                <a:ea typeface="+mn-ea"/>
                <a:cs typeface="+mn-cs"/>
              </a:rPr>
              <a:t>évenements</a:t>
            </a:r>
            <a:r>
              <a:rPr lang="fr-BE" sz="1200" b="0" i="0" kern="1200" baseline="0" dirty="0" smtClean="0">
                <a:solidFill>
                  <a:schemeClr val="tx1"/>
                </a:solidFill>
                <a:effectLst/>
                <a:latin typeface="+mn-lt"/>
                <a:ea typeface="+mn-ea"/>
                <a:cs typeface="+mn-cs"/>
              </a:rPr>
              <a:t> des homologues </a:t>
            </a:r>
            <a:r>
              <a:rPr lang="fr-BE" sz="1200" b="0" i="0" kern="1200" baseline="0" dirty="0" err="1" smtClean="0">
                <a:solidFill>
                  <a:schemeClr val="tx1"/>
                </a:solidFill>
                <a:effectLst/>
                <a:latin typeface="+mn-lt"/>
                <a:ea typeface="+mn-ea"/>
                <a:cs typeface="+mn-cs"/>
              </a:rPr>
              <a:t>medecins</a:t>
            </a:r>
            <a:r>
              <a:rPr lang="fr-BE" sz="1200" b="0" i="0" kern="1200" baseline="0" dirty="0" smtClean="0">
                <a:solidFill>
                  <a:schemeClr val="tx1"/>
                </a:solidFill>
                <a:effectLst/>
                <a:latin typeface="+mn-lt"/>
                <a:ea typeface="+mn-ea"/>
                <a:cs typeface="+mn-cs"/>
              </a:rPr>
              <a:t> nous avons su que les TNE sont rares peut </a:t>
            </a:r>
            <a:r>
              <a:rPr lang="fr-BE" sz="1200" b="0" i="0" kern="1200" baseline="0" dirty="0" err="1" smtClean="0">
                <a:solidFill>
                  <a:schemeClr val="tx1"/>
                </a:solidFill>
                <a:effectLst/>
                <a:latin typeface="+mn-lt"/>
                <a:ea typeface="+mn-ea"/>
                <a:cs typeface="+mn-cs"/>
              </a:rPr>
              <a:t>etre</a:t>
            </a:r>
            <a:r>
              <a:rPr lang="fr-BE" sz="1200" b="0" i="0" kern="1200" baseline="0" dirty="0" smtClean="0">
                <a:solidFill>
                  <a:schemeClr val="tx1"/>
                </a:solidFill>
                <a:effectLst/>
                <a:latin typeface="+mn-lt"/>
                <a:ea typeface="+mn-ea"/>
                <a:cs typeface="+mn-cs"/>
              </a:rPr>
              <a:t> </a:t>
            </a:r>
            <a:r>
              <a:rPr lang="fr-BE" sz="1200" b="0" i="0" kern="1200" baseline="0" dirty="0" err="1" smtClean="0">
                <a:solidFill>
                  <a:schemeClr val="tx1"/>
                </a:solidFill>
                <a:effectLst/>
                <a:latin typeface="+mn-lt"/>
                <a:ea typeface="+mn-ea"/>
                <a:cs typeface="+mn-cs"/>
              </a:rPr>
              <a:t>asympotomatique</a:t>
            </a:r>
            <a:r>
              <a:rPr lang="fr-BE" sz="1200" b="0" i="0" kern="1200" baseline="0" dirty="0" smtClean="0">
                <a:solidFill>
                  <a:schemeClr val="tx1"/>
                </a:solidFill>
                <a:effectLst/>
                <a:latin typeface="+mn-lt"/>
                <a:ea typeface="+mn-ea"/>
                <a:cs typeface="+mn-cs"/>
              </a:rPr>
              <a:t> et donc lente e </a:t>
            </a:r>
            <a:r>
              <a:rPr lang="fr-BE" sz="1200" b="0" i="0" kern="1200" baseline="0" dirty="0" err="1" smtClean="0">
                <a:solidFill>
                  <a:schemeClr val="tx1"/>
                </a:solidFill>
                <a:effectLst/>
                <a:latin typeface="+mn-lt"/>
                <a:ea typeface="+mn-ea"/>
                <a:cs typeface="+mn-cs"/>
              </a:rPr>
              <a:t>detecter</a:t>
            </a:r>
            <a:r>
              <a:rPr lang="fr-BE" sz="1200" b="0" i="0" kern="1200" baseline="0" dirty="0" smtClean="0">
                <a:solidFill>
                  <a:schemeClr val="tx1"/>
                </a:solidFill>
                <a:effectLst/>
                <a:latin typeface="+mn-lt"/>
                <a:ea typeface="+mn-ea"/>
                <a:cs typeface="+mn-cs"/>
              </a:rPr>
              <a:t> </a:t>
            </a:r>
            <a:r>
              <a:rPr lang="fr-BE" sz="1200" b="0" i="0" kern="1200" baseline="0" dirty="0" err="1" smtClean="0">
                <a:solidFill>
                  <a:schemeClr val="tx1"/>
                </a:solidFill>
                <a:effectLst/>
                <a:latin typeface="+mn-lt"/>
                <a:ea typeface="+mn-ea"/>
                <a:cs typeface="+mn-cs"/>
              </a:rPr>
              <a:t>requiere</a:t>
            </a:r>
            <a:r>
              <a:rPr lang="fr-BE" sz="1200" b="0" i="0" kern="1200" baseline="0" dirty="0" smtClean="0">
                <a:solidFill>
                  <a:schemeClr val="tx1"/>
                </a:solidFill>
                <a:effectLst/>
                <a:latin typeface="+mn-lt"/>
                <a:ea typeface="+mn-ea"/>
                <a:cs typeface="+mn-cs"/>
              </a:rPr>
              <a:t> des réunion </a:t>
            </a:r>
            <a:r>
              <a:rPr lang="fr-BE" sz="1200" b="0" i="0" kern="1200" baseline="0" dirty="0" err="1" smtClean="0">
                <a:solidFill>
                  <a:schemeClr val="tx1"/>
                </a:solidFill>
                <a:effectLst/>
                <a:latin typeface="+mn-lt"/>
                <a:ea typeface="+mn-ea"/>
                <a:cs typeface="+mn-cs"/>
              </a:rPr>
              <a:t>pluridiciplinaire</a:t>
            </a:r>
            <a:r>
              <a:rPr lang="fr-BE" sz="1200" b="0" i="0" kern="1200" baseline="0" dirty="0" smtClean="0">
                <a:solidFill>
                  <a:schemeClr val="tx1"/>
                </a:solidFill>
                <a:effectLst/>
                <a:latin typeface="+mn-lt"/>
                <a:ea typeface="+mn-ea"/>
                <a:cs typeface="+mn-cs"/>
              </a:rPr>
              <a:t> et qu’il était </a:t>
            </a:r>
            <a:r>
              <a:rPr lang="fr-BE" sz="1200" b="0" i="0" kern="1200" baseline="0" dirty="0" err="1" smtClean="0">
                <a:solidFill>
                  <a:schemeClr val="tx1"/>
                </a:solidFill>
                <a:effectLst/>
                <a:latin typeface="+mn-lt"/>
                <a:ea typeface="+mn-ea"/>
                <a:cs typeface="+mn-cs"/>
              </a:rPr>
              <a:t>extrement</a:t>
            </a:r>
            <a:r>
              <a:rPr lang="fr-BE" sz="1200" b="0" i="0" kern="1200" baseline="0" dirty="0" smtClean="0">
                <a:solidFill>
                  <a:schemeClr val="tx1"/>
                </a:solidFill>
                <a:effectLst/>
                <a:latin typeface="+mn-lt"/>
                <a:ea typeface="+mn-ea"/>
                <a:cs typeface="+mn-cs"/>
              </a:rPr>
              <a:t> difficile de garder une trace du dossier malade sur différent format il y a eu des solutions locale comme la fiche RCP </a:t>
            </a:r>
            <a:r>
              <a:rPr lang="fr-BE" sz="1200" b="0" i="0" kern="1200" baseline="0" dirty="0" err="1" smtClean="0">
                <a:solidFill>
                  <a:schemeClr val="tx1"/>
                </a:solidFill>
                <a:effectLst/>
                <a:latin typeface="+mn-lt"/>
                <a:ea typeface="+mn-ea"/>
                <a:cs typeface="+mn-cs"/>
              </a:rPr>
              <a:t>cepenant</a:t>
            </a:r>
            <a:r>
              <a:rPr lang="fr-BE" sz="1200" b="0" i="0" kern="1200" baseline="0" dirty="0" smtClean="0">
                <a:solidFill>
                  <a:schemeClr val="tx1"/>
                </a:solidFill>
                <a:effectLst/>
                <a:latin typeface="+mn-lt"/>
                <a:ea typeface="+mn-ea"/>
                <a:cs typeface="+mn-cs"/>
              </a:rPr>
              <a:t> ça restais </a:t>
            </a:r>
            <a:r>
              <a:rPr lang="fr-BE" sz="1200" b="0" i="0" kern="1200" baseline="0" dirty="0" err="1" smtClean="0">
                <a:solidFill>
                  <a:schemeClr val="tx1"/>
                </a:solidFill>
                <a:effectLst/>
                <a:latin typeface="+mn-lt"/>
                <a:ea typeface="+mn-ea"/>
                <a:cs typeface="+mn-cs"/>
              </a:rPr>
              <a:t>insufisant</a:t>
            </a:r>
            <a:r>
              <a:rPr lang="fr-BE" sz="1200" b="0" i="0" kern="1200" baseline="0" dirty="0" smtClean="0">
                <a:solidFill>
                  <a:schemeClr val="tx1"/>
                </a:solidFill>
                <a:effectLst/>
                <a:latin typeface="+mn-lt"/>
                <a:ea typeface="+mn-ea"/>
                <a:cs typeface="+mn-cs"/>
              </a:rPr>
              <a:t> surtout pour faire des statistique et permettre le suivi efficace des patient qui peuvent venir de différentes wilaya de l’ouest </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19</a:t>
            </a:fld>
            <a:endParaRPr lang="en-US"/>
          </a:p>
        </p:txBody>
      </p:sp>
    </p:spTree>
    <p:extLst>
      <p:ext uri="{BB962C8B-B14F-4D97-AF65-F5344CB8AC3E}">
        <p14:creationId xmlns:p14="http://schemas.microsoft.com/office/powerpoint/2010/main" val="219532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B6170E-B6CD-4728-B604-6D3AC1107A69}" type="slidenum">
              <a:rPr lang="en-US" smtClean="0"/>
              <a:t>20</a:t>
            </a:fld>
            <a:endParaRPr lang="en-US"/>
          </a:p>
        </p:txBody>
      </p:sp>
    </p:spTree>
    <p:extLst>
      <p:ext uri="{BB962C8B-B14F-4D97-AF65-F5344CB8AC3E}">
        <p14:creationId xmlns:p14="http://schemas.microsoft.com/office/powerpoint/2010/main" val="2696598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https://www.mdpi.com/2072-6694/13/23/6116#</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BE" dirty="0" smtClean="0"/>
              <a:t>En utilisant les informations de plus de 90 000 mammographies, le modèle a détecté des motifs trop subtils pour être détectés par l'œil humain.</a:t>
            </a:r>
          </a:p>
          <a:p>
            <a:endParaRPr lang="fr-BE" dirty="0" smtClean="0"/>
          </a:p>
          <a:p>
            <a:r>
              <a:rPr lang="fr-BE" dirty="0" smtClean="0"/>
              <a:t>Les travaux de </a:t>
            </a:r>
            <a:r>
              <a:rPr lang="fr-BE" dirty="0" err="1" smtClean="0"/>
              <a:t>Barzilay</a:t>
            </a:r>
            <a:r>
              <a:rPr lang="fr-BE" dirty="0" smtClean="0"/>
              <a:t> sur le traitement du langage naturel (PNL) permettent aux machines de rechercher, de résumer et d'interpréter des documents textuels, tels que ceux concernant les patients atteints de cancer dans les rapports de pathologie. </a:t>
            </a:r>
          </a:p>
          <a:p>
            <a:endParaRPr lang="fr-BE" dirty="0" smtClean="0"/>
          </a:p>
          <a:p>
            <a:r>
              <a:rPr lang="fr-BE" dirty="0" smtClean="0"/>
              <a:t>Ils ont extrait des informations cliniques de 108 000 rapports fournis par les hôpitaux de la région.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6170E-B6CD-4728-B604-6D3AC1107A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087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https://www.mdpi.com/2072-6694/13/23/6116#</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BE" dirty="0" smtClean="0"/>
              <a:t>En utilisant les informations de plus de 90 000 mammographies, le modèle a détecté des motifs trop subtils pour être détectés par l'œil humain.</a:t>
            </a:r>
          </a:p>
          <a:p>
            <a:endParaRPr lang="fr-BE" dirty="0" smtClean="0"/>
          </a:p>
          <a:p>
            <a:r>
              <a:rPr lang="fr-BE" dirty="0" smtClean="0"/>
              <a:t>Les travaux de </a:t>
            </a:r>
            <a:r>
              <a:rPr lang="fr-BE" dirty="0" err="1" smtClean="0"/>
              <a:t>Barzilay</a:t>
            </a:r>
            <a:r>
              <a:rPr lang="fr-BE" dirty="0" smtClean="0"/>
              <a:t> sur le traitement du langage naturel (PNL) permettent aux machines de rechercher, de résumer et d'interpréter des documents textuels, tels que ceux concernant les patients atteints de cancer dans les rapports de pathologie. </a:t>
            </a:r>
          </a:p>
          <a:p>
            <a:endParaRPr lang="fr-BE" dirty="0" smtClean="0"/>
          </a:p>
          <a:p>
            <a:r>
              <a:rPr lang="fr-BE" dirty="0" smtClean="0"/>
              <a:t>Ils ont extrait des informations cliniques de 108 000 rapports fournis par les hôpitaux de la région.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6170E-B6CD-4728-B604-6D3AC1107A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59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Digitizing Physician Expertise: Medical Reports, Prescriptions, and Practitioner Coordination Meetings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6170E-B6CD-4728-B604-6D3AC1107A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233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https://www.mdpi.com/2072-6694/13/23/6116#</a:t>
            </a:r>
          </a:p>
          <a:p>
            <a:endParaRPr lang="en-US" dirty="0" smtClean="0"/>
          </a:p>
          <a:p>
            <a:r>
              <a:rPr lang="fr-BE" dirty="0" smtClean="0"/>
              <a:t>La base de données qu'ils ont créée a un taux de précision de 98 %. Ensuite, elle veut y intégrer les résultats du traitement</a:t>
            </a:r>
          </a:p>
          <a:p>
            <a:r>
              <a:rPr lang="fr-BE" dirty="0" smtClean="0"/>
              <a:t>ce qui aide à identifier les patients à risque de développer un cancer plus tard dans la vie.</a:t>
            </a:r>
          </a:p>
          <a:p>
            <a:endParaRPr lang="fr-BE" dirty="0" smtClean="0"/>
          </a:p>
          <a:p>
            <a:r>
              <a:rPr lang="fr-BE" dirty="0" smtClean="0"/>
              <a:t>Ce </a:t>
            </a:r>
            <a:r>
              <a:rPr lang="fr-BE" dirty="0" err="1" smtClean="0"/>
              <a:t>process</a:t>
            </a:r>
            <a:r>
              <a:rPr lang="fr-BE" baseline="0" dirty="0" smtClean="0"/>
              <a:t> s’appelle collecte de données  </a:t>
            </a:r>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6170E-B6CD-4728-B604-6D3AC1107A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856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Ça</a:t>
            </a:r>
            <a:r>
              <a:rPr lang="en-US" dirty="0" smtClean="0"/>
              <a:t> sera pas sans </a:t>
            </a:r>
            <a:r>
              <a:rPr lang="en-US" dirty="0" err="1" smtClean="0"/>
              <a:t>Ordinateur</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Et je </a:t>
            </a:r>
            <a:r>
              <a:rPr lang="en-US" dirty="0" err="1" smtClean="0"/>
              <a:t>rajouterai</a:t>
            </a:r>
            <a:r>
              <a:rPr lang="en-US" dirty="0" smtClean="0"/>
              <a:t> </a:t>
            </a:r>
            <a:r>
              <a:rPr lang="en-US" dirty="0" err="1" smtClean="0"/>
              <a:t>ça</a:t>
            </a:r>
            <a:r>
              <a:rPr lang="en-US" dirty="0" smtClean="0"/>
              <a:t> sera pas sans IA </a:t>
            </a:r>
            <a:r>
              <a:rPr lang="en-US" dirty="0" err="1" smtClean="0"/>
              <a:t>médicale</a:t>
            </a:r>
            <a:r>
              <a:rPr lang="en-US" dirty="0" smtClean="0"/>
              <a:t> que nous </a:t>
            </a:r>
            <a:r>
              <a:rPr lang="en-US" dirty="0" err="1" smtClean="0"/>
              <a:t>allons</a:t>
            </a:r>
            <a:r>
              <a:rPr lang="en-US" dirty="0" smtClean="0"/>
              <a:t> </a:t>
            </a:r>
            <a:r>
              <a:rPr lang="en-US" dirty="0" err="1" smtClean="0"/>
              <a:t>présenté</a:t>
            </a:r>
            <a:r>
              <a:rPr lang="en-US" dirty="0" smtClean="0"/>
              <a:t> son utilization </a:t>
            </a:r>
            <a:r>
              <a:rPr lang="en-US" dirty="0" err="1" smtClean="0"/>
              <a:t>aujourd</a:t>
            </a:r>
            <a:r>
              <a:rPr lang="en-US" dirty="0" smtClean="0"/>
              <a:t> hui</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3</a:t>
            </a:fld>
            <a:endParaRPr lang="en-US"/>
          </a:p>
        </p:txBody>
      </p:sp>
    </p:spTree>
    <p:extLst>
      <p:ext uri="{BB962C8B-B14F-4D97-AF65-F5344CB8AC3E}">
        <p14:creationId xmlns:p14="http://schemas.microsoft.com/office/powerpoint/2010/main" val="296197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BE" sz="1200" b="0" i="0" kern="1200" dirty="0" smtClean="0">
                <a:solidFill>
                  <a:schemeClr val="tx1"/>
                </a:solidFill>
                <a:effectLst/>
                <a:latin typeface="+mn-lt"/>
                <a:ea typeface="+mn-ea"/>
                <a:cs typeface="+mn-cs"/>
              </a:rPr>
              <a:t>La plateforme collaborative destinée aux praticiens du réseau TNE offre des fonctionnalités adaptées aux médecins traitants et aux médecins membres du réseau. Les médecins traitants sont responsables de la prise en charge du patient et de son traitement, tandis que les médecins membres du réseau peuvent accéder aux informations et aux traitements du patient, mais uniquement après avoir obtenu une autorisation. L'application propose une interface conviviale, facilitant ainsi l'accès aux informations pertinentes et aux services disponibles au sein de cet environnement de collaboration.</a:t>
            </a:r>
            <a:endParaRPr lang="fr-BE" dirty="0" smtClean="0"/>
          </a:p>
        </p:txBody>
      </p:sp>
      <p:sp>
        <p:nvSpPr>
          <p:cNvPr id="4" name="Slide Number Placeholder 3"/>
          <p:cNvSpPr>
            <a:spLocks noGrp="1"/>
          </p:cNvSpPr>
          <p:nvPr>
            <p:ph type="sldNum" sz="quarter" idx="10"/>
          </p:nvPr>
        </p:nvSpPr>
        <p:spPr/>
        <p:txBody>
          <a:bodyPr/>
          <a:lstStyle/>
          <a:p>
            <a:fld id="{91B6170E-B6CD-4728-B604-6D3AC1107A69}" type="slidenum">
              <a:rPr lang="en-US" smtClean="0"/>
              <a:t>26</a:t>
            </a:fld>
            <a:endParaRPr lang="en-US"/>
          </a:p>
        </p:txBody>
      </p:sp>
    </p:spTree>
    <p:extLst>
      <p:ext uri="{BB962C8B-B14F-4D97-AF65-F5344CB8AC3E}">
        <p14:creationId xmlns:p14="http://schemas.microsoft.com/office/powerpoint/2010/main" val="1902777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BE" sz="1200" b="0" i="0" kern="1200" dirty="0" smtClean="0">
                <a:solidFill>
                  <a:schemeClr val="tx1"/>
                </a:solidFill>
                <a:effectLst/>
                <a:latin typeface="+mn-lt"/>
                <a:ea typeface="+mn-ea"/>
                <a:cs typeface="+mn-cs"/>
              </a:rPr>
              <a:t>Ces nouvelles idées ont le potentiel de révolutionner le domaine de la santé en les appliquant à toutes les spécialités, mais cela ne fait que commencer et il reste encore beaucoup de travail à accomplir malgré les obstacles à surmonter en cours de route.</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28</a:t>
            </a:fld>
            <a:endParaRPr lang="en-US" dirty="0"/>
          </a:p>
        </p:txBody>
      </p:sp>
    </p:spTree>
    <p:extLst>
      <p:ext uri="{BB962C8B-B14F-4D97-AF65-F5344CB8AC3E}">
        <p14:creationId xmlns:p14="http://schemas.microsoft.com/office/powerpoint/2010/main" val="857727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https://www.mdpi.com/2072-6694/13/23/6116#</a:t>
            </a:r>
          </a:p>
          <a:p>
            <a:endParaRPr lang="en-US" dirty="0" smtClean="0"/>
          </a:p>
          <a:p>
            <a:r>
              <a:rPr lang="fr-BE" sz="1200" b="0" i="0" kern="1200" dirty="0" smtClean="0">
                <a:solidFill>
                  <a:schemeClr val="tx1"/>
                </a:solidFill>
                <a:effectLst/>
                <a:latin typeface="+mn-lt"/>
                <a:ea typeface="+mn-ea"/>
                <a:cs typeface="+mn-cs"/>
              </a:rPr>
              <a:t>Le médecin va pouvoir lire uniquement des variables plutôt que de lire des rapports et des images radiologiques, ce qui l'aidera à prendre plus facilement une décision sur le traitement à suivre.</a:t>
            </a:r>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6170E-B6CD-4728-B604-6D3AC1107A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784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799"/>
              </a:lnSpc>
              <a:buNone/>
            </a:pPr>
            <a:r>
              <a:rPr lang="en-US" sz="1200" dirty="0" err="1" smtClean="0">
                <a:solidFill>
                  <a:srgbClr val="272525"/>
                </a:solidFill>
                <a:latin typeface="Eudoxus Sans" pitchFamily="34" charset="0"/>
                <a:ea typeface="Eudoxus Sans" pitchFamily="34" charset="-122"/>
                <a:cs typeface="Eudoxus Sans" pitchFamily="34" charset="-120"/>
              </a:rPr>
              <a:t>susceptibilité</a:t>
            </a:r>
            <a:r>
              <a:rPr lang="en-US" sz="1200" dirty="0" smtClean="0">
                <a:solidFill>
                  <a:srgbClr val="272525"/>
                </a:solidFill>
                <a:latin typeface="Eudoxus Sans" pitchFamily="34" charset="0"/>
                <a:ea typeface="Eudoxus Sans" pitchFamily="34" charset="-122"/>
                <a:cs typeface="Eudoxus Sans" pitchFamily="34" charset="-120"/>
              </a:rPr>
              <a:t> au cancer </a:t>
            </a:r>
            <a:r>
              <a:rPr lang="en-US" sz="1200" dirty="0" err="1" smtClean="0">
                <a:solidFill>
                  <a:srgbClr val="272525"/>
                </a:solidFill>
                <a:latin typeface="Eudoxus Sans" pitchFamily="34" charset="0"/>
                <a:ea typeface="Eudoxus Sans" pitchFamily="34" charset="-122"/>
                <a:cs typeface="Eudoxus Sans" pitchFamily="34" charset="-120"/>
              </a:rPr>
              <a:t>permet</a:t>
            </a:r>
            <a:r>
              <a:rPr lang="en-US" sz="1200" dirty="0" smtClean="0">
                <a:solidFill>
                  <a:srgbClr val="272525"/>
                </a:solidFill>
                <a:latin typeface="Eudoxus Sans" pitchFamily="34" charset="0"/>
                <a:ea typeface="Eudoxus Sans" pitchFamily="34" charset="-122"/>
                <a:cs typeface="Eudoxus Sans" pitchFamily="34" charset="-120"/>
              </a:rPr>
              <a:t> </a:t>
            </a:r>
            <a:r>
              <a:rPr lang="en-US" sz="1200" dirty="0" err="1" smtClean="0">
                <a:solidFill>
                  <a:srgbClr val="272525"/>
                </a:solidFill>
                <a:latin typeface="Eudoxus Sans" pitchFamily="34" charset="0"/>
                <a:ea typeface="Eudoxus Sans" pitchFamily="34" charset="-122"/>
                <a:cs typeface="Eudoxus Sans" pitchFamily="34" charset="-120"/>
              </a:rPr>
              <a:t>l'identification</a:t>
            </a:r>
            <a:r>
              <a:rPr lang="en-US" sz="1200" dirty="0" smtClean="0">
                <a:solidFill>
                  <a:srgbClr val="272525"/>
                </a:solidFill>
                <a:latin typeface="Eudoxus Sans" pitchFamily="34" charset="0"/>
                <a:ea typeface="Eudoxus Sans" pitchFamily="34" charset="-122"/>
                <a:cs typeface="Eudoxus Sans" pitchFamily="34" charset="-120"/>
              </a:rPr>
              <a:t> des </a:t>
            </a:r>
            <a:r>
              <a:rPr lang="en-US" sz="1200" dirty="0" err="1" smtClean="0">
                <a:solidFill>
                  <a:srgbClr val="272525"/>
                </a:solidFill>
                <a:latin typeface="Eudoxus Sans" pitchFamily="34" charset="0"/>
                <a:ea typeface="Eudoxus Sans" pitchFamily="34" charset="-122"/>
                <a:cs typeface="Eudoxus Sans" pitchFamily="34" charset="-120"/>
              </a:rPr>
              <a:t>individus</a:t>
            </a:r>
            <a:r>
              <a:rPr lang="en-US" sz="1200" dirty="0" smtClean="0">
                <a:solidFill>
                  <a:srgbClr val="272525"/>
                </a:solidFill>
                <a:latin typeface="Eudoxus Sans" pitchFamily="34" charset="0"/>
                <a:ea typeface="Eudoxus Sans" pitchFamily="34" charset="-122"/>
                <a:cs typeface="Eudoxus Sans" pitchFamily="34" charset="-120"/>
              </a:rPr>
              <a:t> </a:t>
            </a:r>
            <a:r>
              <a:rPr lang="en-US" sz="1200" dirty="0" err="1" smtClean="0">
                <a:solidFill>
                  <a:srgbClr val="272525"/>
                </a:solidFill>
                <a:latin typeface="Eudoxus Sans" pitchFamily="34" charset="0"/>
                <a:ea typeface="Eudoxus Sans" pitchFamily="34" charset="-122"/>
                <a:cs typeface="Eudoxus Sans" pitchFamily="34" charset="-120"/>
              </a:rPr>
              <a:t>présentant</a:t>
            </a:r>
            <a:r>
              <a:rPr lang="en-US" sz="1200" dirty="0" smtClean="0">
                <a:solidFill>
                  <a:srgbClr val="272525"/>
                </a:solidFill>
                <a:latin typeface="Eudoxus Sans" pitchFamily="34" charset="0"/>
                <a:ea typeface="Eudoxus Sans" pitchFamily="34" charset="-122"/>
                <a:cs typeface="Eudoxus Sans" pitchFamily="34" charset="-120"/>
              </a:rPr>
              <a:t> un </a:t>
            </a:r>
            <a:r>
              <a:rPr lang="en-US" sz="1200" dirty="0" err="1" smtClean="0">
                <a:solidFill>
                  <a:srgbClr val="272525"/>
                </a:solidFill>
                <a:latin typeface="Eudoxus Sans" pitchFamily="34" charset="0"/>
                <a:ea typeface="Eudoxus Sans" pitchFamily="34" charset="-122"/>
                <a:cs typeface="Eudoxus Sans" pitchFamily="34" charset="-120"/>
              </a:rPr>
              <a:t>risque</a:t>
            </a:r>
            <a:r>
              <a:rPr lang="en-US" sz="1200" dirty="0" smtClean="0">
                <a:solidFill>
                  <a:srgbClr val="272525"/>
                </a:solidFill>
                <a:latin typeface="Eudoxus Sans" pitchFamily="34" charset="0"/>
                <a:ea typeface="Eudoxus Sans" pitchFamily="34" charset="-122"/>
                <a:cs typeface="Eudoxus Sans" pitchFamily="34" charset="-120"/>
              </a:rPr>
              <a:t> </a:t>
            </a:r>
            <a:r>
              <a:rPr lang="en-US" sz="1200" dirty="0" err="1" smtClean="0">
                <a:solidFill>
                  <a:srgbClr val="272525"/>
                </a:solidFill>
                <a:latin typeface="Eudoxus Sans" pitchFamily="34" charset="0"/>
                <a:ea typeface="Eudoxus Sans" pitchFamily="34" charset="-122"/>
                <a:cs typeface="Eudoxus Sans" pitchFamily="34" charset="-120"/>
              </a:rPr>
              <a:t>élevé</a:t>
            </a:r>
            <a:r>
              <a:rPr lang="en-US" sz="1200" dirty="0" smtClean="0">
                <a:solidFill>
                  <a:srgbClr val="272525"/>
                </a:solidFill>
                <a:latin typeface="Eudoxus Sans" pitchFamily="34" charset="0"/>
                <a:ea typeface="Eudoxus Sans" pitchFamily="34" charset="-122"/>
                <a:cs typeface="Eudoxus Sans" pitchFamily="34" charset="-120"/>
              </a:rPr>
              <a:t> de </a:t>
            </a:r>
            <a:r>
              <a:rPr lang="en-US" sz="1200" dirty="0" err="1" smtClean="0">
                <a:solidFill>
                  <a:srgbClr val="272525"/>
                </a:solidFill>
                <a:latin typeface="Eudoxus Sans" pitchFamily="34" charset="0"/>
                <a:ea typeface="Eudoxus Sans" pitchFamily="34" charset="-122"/>
                <a:cs typeface="Eudoxus Sans" pitchFamily="34" charset="-120"/>
              </a:rPr>
              <a:t>développer</a:t>
            </a:r>
            <a:r>
              <a:rPr lang="en-US" sz="1200" dirty="0" smtClean="0">
                <a:solidFill>
                  <a:srgbClr val="272525"/>
                </a:solidFill>
                <a:latin typeface="Eudoxus Sans" pitchFamily="34" charset="0"/>
                <a:ea typeface="Eudoxus Sans" pitchFamily="34" charset="-122"/>
                <a:cs typeface="Eudoxus Sans" pitchFamily="34" charset="-120"/>
              </a:rPr>
              <a:t> un cancer. </a:t>
            </a:r>
            <a:r>
              <a:rPr lang="en-US" sz="1200" dirty="0" err="1" smtClean="0">
                <a:solidFill>
                  <a:srgbClr val="272525"/>
                </a:solidFill>
                <a:latin typeface="Eudoxus Sans" pitchFamily="34" charset="0"/>
                <a:ea typeface="Eudoxus Sans" pitchFamily="34" charset="-122"/>
                <a:cs typeface="Eudoxus Sans" pitchFamily="34" charset="-120"/>
              </a:rPr>
              <a:t>L'utilisation</a:t>
            </a:r>
            <a:r>
              <a:rPr lang="en-US" sz="1200" dirty="0" smtClean="0">
                <a:solidFill>
                  <a:srgbClr val="272525"/>
                </a:solidFill>
                <a:latin typeface="Eudoxus Sans" pitchFamily="34" charset="0"/>
                <a:ea typeface="Eudoxus Sans" pitchFamily="34" charset="-122"/>
                <a:cs typeface="Eudoxus Sans" pitchFamily="34" charset="-120"/>
              </a:rPr>
              <a:t> de </a:t>
            </a:r>
            <a:r>
              <a:rPr lang="en-US" sz="1200" dirty="0" err="1" smtClean="0">
                <a:solidFill>
                  <a:srgbClr val="272525"/>
                </a:solidFill>
                <a:latin typeface="Eudoxus Sans" pitchFamily="34" charset="0"/>
                <a:ea typeface="Eudoxus Sans" pitchFamily="34" charset="-122"/>
                <a:cs typeface="Eudoxus Sans" pitchFamily="34" charset="-120"/>
              </a:rPr>
              <a:t>l'apprentissage</a:t>
            </a:r>
            <a:r>
              <a:rPr lang="en-US" sz="1200" dirty="0" smtClean="0">
                <a:solidFill>
                  <a:srgbClr val="272525"/>
                </a:solidFill>
                <a:latin typeface="Eudoxus Sans" pitchFamily="34" charset="0"/>
                <a:ea typeface="Eudoxus Sans" pitchFamily="34" charset="-122"/>
                <a:cs typeface="Eudoxus Sans" pitchFamily="34" charset="-120"/>
              </a:rPr>
              <a:t> </a:t>
            </a:r>
            <a:r>
              <a:rPr lang="en-US" sz="1200" dirty="0" err="1" smtClean="0">
                <a:solidFill>
                  <a:srgbClr val="272525"/>
                </a:solidFill>
                <a:latin typeface="Eudoxus Sans" pitchFamily="34" charset="0"/>
                <a:ea typeface="Eudoxus Sans" pitchFamily="34" charset="-122"/>
                <a:cs typeface="Eudoxus Sans" pitchFamily="34" charset="-120"/>
              </a:rPr>
              <a:t>automatique</a:t>
            </a:r>
            <a:r>
              <a:rPr lang="en-US" sz="1200" dirty="0" smtClean="0">
                <a:solidFill>
                  <a:srgbClr val="272525"/>
                </a:solidFill>
                <a:latin typeface="Eudoxus Sans" pitchFamily="34" charset="0"/>
                <a:ea typeface="Eudoxus Sans" pitchFamily="34" charset="-122"/>
                <a:cs typeface="Eudoxus Sans" pitchFamily="34" charset="-120"/>
              </a:rPr>
              <a:t> </a:t>
            </a:r>
            <a:r>
              <a:rPr lang="en-US" sz="1200" dirty="0" err="1" smtClean="0">
                <a:solidFill>
                  <a:srgbClr val="272525"/>
                </a:solidFill>
                <a:latin typeface="Eudoxus Sans" pitchFamily="34" charset="0"/>
                <a:ea typeface="Eudoxus Sans" pitchFamily="34" charset="-122"/>
                <a:cs typeface="Eudoxus Sans" pitchFamily="34" charset="-120"/>
              </a:rPr>
              <a:t>peut</a:t>
            </a:r>
            <a:r>
              <a:rPr lang="en-US" sz="1200" dirty="0" smtClean="0">
                <a:solidFill>
                  <a:srgbClr val="272525"/>
                </a:solidFill>
                <a:latin typeface="Eudoxus Sans" pitchFamily="34" charset="0"/>
                <a:ea typeface="Eudoxus Sans" pitchFamily="34" charset="-122"/>
                <a:cs typeface="Eudoxus Sans" pitchFamily="34" charset="-120"/>
              </a:rPr>
              <a:t> aider à identifier les </a:t>
            </a:r>
            <a:r>
              <a:rPr lang="en-US" sz="1200" dirty="0" err="1" smtClean="0">
                <a:solidFill>
                  <a:srgbClr val="272525"/>
                </a:solidFill>
                <a:latin typeface="Eudoxus Sans" pitchFamily="34" charset="0"/>
                <a:ea typeface="Eudoxus Sans" pitchFamily="34" charset="-122"/>
                <a:cs typeface="Eudoxus Sans" pitchFamily="34" charset="-120"/>
              </a:rPr>
              <a:t>facteurs</a:t>
            </a:r>
            <a:r>
              <a:rPr lang="en-US" sz="1200" dirty="0" smtClean="0">
                <a:solidFill>
                  <a:srgbClr val="272525"/>
                </a:solidFill>
                <a:latin typeface="Eudoxus Sans" pitchFamily="34" charset="0"/>
                <a:ea typeface="Eudoxus Sans" pitchFamily="34" charset="-122"/>
                <a:cs typeface="Eudoxus Sans" pitchFamily="34" charset="-120"/>
              </a:rPr>
              <a:t> de </a:t>
            </a:r>
            <a:r>
              <a:rPr lang="en-US" sz="1200" dirty="0" err="1" smtClean="0">
                <a:solidFill>
                  <a:srgbClr val="272525"/>
                </a:solidFill>
                <a:latin typeface="Eudoxus Sans" pitchFamily="34" charset="0"/>
                <a:ea typeface="Eudoxus Sans" pitchFamily="34" charset="-122"/>
                <a:cs typeface="Eudoxus Sans" pitchFamily="34" charset="-120"/>
              </a:rPr>
              <a:t>risque</a:t>
            </a:r>
            <a:r>
              <a:rPr lang="en-US" sz="1200" dirty="0" smtClean="0">
                <a:solidFill>
                  <a:srgbClr val="272525"/>
                </a:solidFill>
                <a:latin typeface="Eudoxus Sans" pitchFamily="34" charset="0"/>
                <a:ea typeface="Eudoxus Sans" pitchFamily="34" charset="-122"/>
                <a:cs typeface="Eudoxus Sans" pitchFamily="34" charset="-120"/>
              </a:rPr>
              <a:t> et à guider les </a:t>
            </a:r>
            <a:r>
              <a:rPr lang="en-US" sz="1200" dirty="0" err="1" smtClean="0">
                <a:solidFill>
                  <a:srgbClr val="272525"/>
                </a:solidFill>
                <a:latin typeface="Eudoxus Sans" pitchFamily="34" charset="0"/>
                <a:ea typeface="Eudoxus Sans" pitchFamily="34" charset="-122"/>
                <a:cs typeface="Eudoxus Sans" pitchFamily="34" charset="-120"/>
              </a:rPr>
              <a:t>mesures</a:t>
            </a:r>
            <a:r>
              <a:rPr lang="en-US" sz="1200" dirty="0" smtClean="0">
                <a:solidFill>
                  <a:srgbClr val="272525"/>
                </a:solidFill>
                <a:latin typeface="Eudoxus Sans" pitchFamily="34" charset="0"/>
                <a:ea typeface="Eudoxus Sans" pitchFamily="34" charset="-122"/>
                <a:cs typeface="Eudoxus Sans" pitchFamily="34" charset="-120"/>
              </a:rPr>
              <a:t> </a:t>
            </a:r>
            <a:r>
              <a:rPr lang="en-US" sz="1200" dirty="0" err="1" smtClean="0">
                <a:solidFill>
                  <a:srgbClr val="272525"/>
                </a:solidFill>
                <a:latin typeface="Eudoxus Sans" pitchFamily="34" charset="0"/>
                <a:ea typeface="Eudoxus Sans" pitchFamily="34" charset="-122"/>
                <a:cs typeface="Eudoxus Sans" pitchFamily="34" charset="-120"/>
              </a:rPr>
              <a:t>préventives</a:t>
            </a:r>
            <a:r>
              <a:rPr lang="en-US" sz="1200" dirty="0" smtClean="0">
                <a:solidFill>
                  <a:srgbClr val="272525"/>
                </a:solidFill>
                <a:latin typeface="Eudoxus Sans" pitchFamily="34" charset="0"/>
                <a:ea typeface="Eudoxus Sans" pitchFamily="34" charset="-122"/>
                <a:cs typeface="Eudoxus Sans" pitchFamily="34" charset="-120"/>
              </a:rPr>
              <a:t>.</a:t>
            </a:r>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6170E-B6CD-4728-B604-6D3AC1107A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628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Le diagnostic est la deuxième étape du cycle de vie du patient atteint de cancer qui permet de déterminer si oui ou non une personne est atteinte de cancer</a:t>
            </a:r>
            <a:endParaRPr lang="fr-BE"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6170E-B6CD-4728-B604-6D3AC1107A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884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
            </a:r>
            <a:br>
              <a:rPr lang="fr-BE" dirty="0" smtClean="0"/>
            </a:br>
            <a:r>
              <a:rPr lang="fr-BE" sz="1200" b="0" i="0" kern="1200" dirty="0" smtClean="0">
                <a:solidFill>
                  <a:schemeClr val="tx1"/>
                </a:solidFill>
                <a:effectLst/>
                <a:latin typeface="+mn-lt"/>
                <a:ea typeface="+mn-ea"/>
                <a:cs typeface="+mn-cs"/>
              </a:rPr>
              <a:t>La </a:t>
            </a:r>
            <a:r>
              <a:rPr lang="fr-BE" sz="1200" b="0" i="0" kern="1200" dirty="0" err="1" smtClean="0">
                <a:solidFill>
                  <a:schemeClr val="tx1"/>
                </a:solidFill>
                <a:effectLst/>
                <a:latin typeface="+mn-lt"/>
                <a:ea typeface="+mn-ea"/>
                <a:cs typeface="+mn-cs"/>
              </a:rPr>
              <a:t>survivabilité</a:t>
            </a:r>
            <a:r>
              <a:rPr lang="fr-BE" sz="1200" b="0" i="0" kern="1200" dirty="0" smtClean="0">
                <a:solidFill>
                  <a:schemeClr val="tx1"/>
                </a:solidFill>
                <a:effectLst/>
                <a:latin typeface="+mn-lt"/>
                <a:ea typeface="+mn-ea"/>
                <a:cs typeface="+mn-cs"/>
              </a:rPr>
              <a:t> mesure la capacité d'un patient atteint de cancer à vivre pendant une période déterminée malgré la maladie.</a:t>
            </a:r>
            <a:endParaRPr lang="fr-BE"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B6170E-B6CD-4728-B604-6D3AC1107A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279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dirty="0" smtClean="0"/>
              <a:t>Quelques papiers sur lesquels on s’est basé</a:t>
            </a:r>
            <a:endParaRPr lang="fr-FR" noProof="0" dirty="0"/>
          </a:p>
        </p:txBody>
      </p:sp>
      <p:sp>
        <p:nvSpPr>
          <p:cNvPr id="4" name="Slide Number Placeholder 3"/>
          <p:cNvSpPr>
            <a:spLocks noGrp="1"/>
          </p:cNvSpPr>
          <p:nvPr>
            <p:ph type="sldNum" sz="quarter" idx="10"/>
          </p:nvPr>
        </p:nvSpPr>
        <p:spPr/>
        <p:txBody>
          <a:bodyPr/>
          <a:lstStyle/>
          <a:p>
            <a:fld id="{91B6170E-B6CD-4728-B604-6D3AC1107A69}" type="slidenum">
              <a:rPr lang="en-US" smtClean="0"/>
              <a:t>33</a:t>
            </a:fld>
            <a:endParaRPr lang="en-US"/>
          </a:p>
        </p:txBody>
      </p:sp>
    </p:spTree>
    <p:extLst>
      <p:ext uri="{BB962C8B-B14F-4D97-AF65-F5344CB8AC3E}">
        <p14:creationId xmlns:p14="http://schemas.microsoft.com/office/powerpoint/2010/main" val="3035317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Ce tableau présente les résultats de différents modèles de machine </a:t>
            </a:r>
            <a:r>
              <a:rPr lang="fr-BE" dirty="0" err="1" smtClean="0"/>
              <a:t>learning</a:t>
            </a:r>
            <a:r>
              <a:rPr lang="fr-BE" dirty="0" smtClean="0"/>
              <a:t> utilisés pour différentes étapes liées au cancer : </a:t>
            </a:r>
          </a:p>
          <a:p>
            <a:endParaRPr lang="fr-BE" dirty="0" smtClean="0"/>
          </a:p>
          <a:p>
            <a:r>
              <a:rPr lang="fr-BE" dirty="0" smtClean="0"/>
              <a:t>- **Cancer </a:t>
            </a:r>
            <a:r>
              <a:rPr lang="fr-BE" dirty="0" err="1" smtClean="0"/>
              <a:t>Step</a:t>
            </a:r>
            <a:r>
              <a:rPr lang="fr-BE" dirty="0" smtClean="0"/>
              <a:t>**: Il s'agit des étapes spécifiques liées au cancer, telles que la susceptibilité, le diagnostic et la survie.</a:t>
            </a:r>
          </a:p>
          <a:p>
            <a:endParaRPr lang="fr-BE" dirty="0" smtClean="0"/>
          </a:p>
          <a:p>
            <a:r>
              <a:rPr lang="fr-BE" dirty="0" smtClean="0"/>
              <a:t>- **ML </a:t>
            </a:r>
            <a:r>
              <a:rPr lang="fr-BE" dirty="0" err="1" smtClean="0"/>
              <a:t>Algorithms</a:t>
            </a:r>
            <a:r>
              <a:rPr lang="fr-BE" dirty="0" smtClean="0"/>
              <a:t>**: C'est la liste des algorithmes de machine </a:t>
            </a:r>
            <a:r>
              <a:rPr lang="fr-BE" dirty="0" err="1" smtClean="0"/>
              <a:t>learning</a:t>
            </a:r>
            <a:r>
              <a:rPr lang="fr-BE" dirty="0" smtClean="0"/>
              <a:t> utilisés pour chaque étape du cancer. Par exemple, </a:t>
            </a:r>
            <a:r>
              <a:rPr lang="fr-BE" dirty="0" err="1" smtClean="0"/>
              <a:t>Decision</a:t>
            </a:r>
            <a:r>
              <a:rPr lang="fr-BE" dirty="0" smtClean="0"/>
              <a:t> </a:t>
            </a:r>
            <a:r>
              <a:rPr lang="fr-BE" dirty="0" err="1" smtClean="0"/>
              <a:t>Tree</a:t>
            </a:r>
            <a:r>
              <a:rPr lang="fr-BE" dirty="0" smtClean="0"/>
              <a:t> (Arbre de décision), SVM (Support </a:t>
            </a:r>
            <a:r>
              <a:rPr lang="fr-BE" dirty="0" err="1" smtClean="0"/>
              <a:t>Vector</a:t>
            </a:r>
            <a:r>
              <a:rPr lang="fr-BE" dirty="0" smtClean="0"/>
              <a:t> Machine), </a:t>
            </a:r>
            <a:r>
              <a:rPr lang="fr-BE" dirty="0" err="1" smtClean="0"/>
              <a:t>Logistic</a:t>
            </a:r>
            <a:r>
              <a:rPr lang="fr-BE" dirty="0" smtClean="0"/>
              <a:t> </a:t>
            </a:r>
            <a:r>
              <a:rPr lang="fr-BE" dirty="0" err="1" smtClean="0"/>
              <a:t>Regression</a:t>
            </a:r>
            <a:r>
              <a:rPr lang="fr-BE" dirty="0" smtClean="0"/>
              <a:t> (Régression logistique), ANN (</a:t>
            </a:r>
            <a:r>
              <a:rPr lang="fr-BE" dirty="0" err="1" smtClean="0"/>
              <a:t>Artificial</a:t>
            </a:r>
            <a:r>
              <a:rPr lang="fr-BE" dirty="0" smtClean="0"/>
              <a:t> Neural Network), etc.</a:t>
            </a:r>
          </a:p>
          <a:p>
            <a:endParaRPr lang="fr-BE" dirty="0" smtClean="0"/>
          </a:p>
          <a:p>
            <a:r>
              <a:rPr lang="fr-BE" dirty="0" smtClean="0"/>
              <a:t>- **The Best Classifier**: C'est le meilleur classificateur ou modèle sélectionné pour chaque étape du cancer, accompagné de la métrique de performance correspondante. Par exemple, pour la susceptibilité au cancer, SVM a été choisi comme le meilleur classificateur avec un taux de précision de 98%.</a:t>
            </a:r>
          </a:p>
          <a:p>
            <a:endParaRPr lang="fr-BE" dirty="0" smtClean="0"/>
          </a:p>
          <a:p>
            <a:pPr marL="171450" indent="-171450">
              <a:buFontTx/>
              <a:buChar char="-"/>
            </a:pPr>
            <a:r>
              <a:rPr lang="fr-BE" dirty="0" smtClean="0"/>
              <a:t>**Performance </a:t>
            </a:r>
            <a:r>
              <a:rPr lang="fr-BE" dirty="0" err="1" smtClean="0"/>
              <a:t>Metrics</a:t>
            </a:r>
            <a:r>
              <a:rPr lang="fr-BE" dirty="0" smtClean="0"/>
              <a:t>**: Ce sont les mesures utilisées pour évaluer les performances des modèles. </a:t>
            </a:r>
          </a:p>
          <a:p>
            <a:pPr marL="171450" indent="-171450">
              <a:buFontTx/>
              <a:buChar char="-"/>
            </a:pPr>
            <a:r>
              <a:rPr lang="fr-BE" dirty="0" smtClean="0"/>
              <a:t> Différentes étapes du cancer ont des métriques de performance différentes en fonction de ce qui est important pour cette étape particulière. Les métriques peuvent inclure : </a:t>
            </a:r>
          </a:p>
          <a:p>
            <a:r>
              <a:rPr lang="fr-BE" dirty="0" smtClean="0"/>
              <a:t>  - </a:t>
            </a:r>
            <a:r>
              <a:rPr lang="fr-BE" dirty="0" err="1" smtClean="0"/>
              <a:t>Accuracy</a:t>
            </a:r>
            <a:r>
              <a:rPr lang="fr-BE" dirty="0" smtClean="0"/>
              <a:t> (Précision)</a:t>
            </a:r>
          </a:p>
          <a:p>
            <a:r>
              <a:rPr lang="fr-BE" dirty="0" smtClean="0"/>
              <a:t>  - Discrimination</a:t>
            </a:r>
          </a:p>
          <a:p>
            <a:r>
              <a:rPr lang="fr-BE" dirty="0" smtClean="0"/>
              <a:t>  - </a:t>
            </a:r>
            <a:r>
              <a:rPr lang="fr-BE" dirty="0" err="1" smtClean="0"/>
              <a:t>Precision</a:t>
            </a:r>
            <a:r>
              <a:rPr lang="fr-BE" dirty="0" smtClean="0"/>
              <a:t> (Précision)</a:t>
            </a:r>
          </a:p>
          <a:p>
            <a:r>
              <a:rPr lang="fr-BE" dirty="0" smtClean="0"/>
              <a:t>  - </a:t>
            </a:r>
            <a:r>
              <a:rPr lang="fr-BE" dirty="0" err="1" smtClean="0"/>
              <a:t>Sensitivity</a:t>
            </a:r>
            <a:r>
              <a:rPr lang="fr-BE" dirty="0" smtClean="0"/>
              <a:t> (Sensibilité)</a:t>
            </a:r>
          </a:p>
          <a:p>
            <a:r>
              <a:rPr lang="fr-BE" dirty="0" smtClean="0"/>
              <a:t>  - </a:t>
            </a:r>
            <a:r>
              <a:rPr lang="fr-BE" dirty="0" err="1" smtClean="0"/>
              <a:t>Specificity</a:t>
            </a:r>
            <a:r>
              <a:rPr lang="fr-BE" dirty="0" smtClean="0"/>
              <a:t> (Spécificité)</a:t>
            </a:r>
          </a:p>
          <a:p>
            <a:r>
              <a:rPr lang="fr-BE" dirty="0" smtClean="0"/>
              <a:t>  - F1 score</a:t>
            </a:r>
          </a:p>
          <a:p>
            <a:r>
              <a:rPr lang="fr-BE" dirty="0" smtClean="0"/>
              <a:t>  - Confusion Matrix (Matrice de confusion)</a:t>
            </a:r>
          </a:p>
          <a:p>
            <a:r>
              <a:rPr lang="fr-BE" dirty="0" smtClean="0"/>
              <a:t>  - AU-ROC (Area Under the </a:t>
            </a:r>
            <a:r>
              <a:rPr lang="fr-BE" dirty="0" err="1" smtClean="0"/>
              <a:t>Receiver</a:t>
            </a:r>
            <a:r>
              <a:rPr lang="fr-BE" dirty="0" smtClean="0"/>
              <a:t> Operating </a:t>
            </a:r>
            <a:r>
              <a:rPr lang="fr-BE" dirty="0" err="1" smtClean="0"/>
              <a:t>Characteristic</a:t>
            </a:r>
            <a:r>
              <a:rPr lang="fr-BE" dirty="0" smtClean="0"/>
              <a:t> </a:t>
            </a:r>
            <a:r>
              <a:rPr lang="fr-BE" dirty="0" err="1" smtClean="0"/>
              <a:t>curve</a:t>
            </a:r>
            <a:r>
              <a:rPr lang="fr-BE" dirty="0" smtClean="0"/>
              <a:t>)</a:t>
            </a:r>
          </a:p>
          <a:p>
            <a:r>
              <a:rPr lang="fr-BE" dirty="0" smtClean="0"/>
              <a:t>  - ROC/AUC (</a:t>
            </a:r>
            <a:r>
              <a:rPr lang="fr-BE" dirty="0" err="1" smtClean="0"/>
              <a:t>Receiver</a:t>
            </a:r>
            <a:r>
              <a:rPr lang="fr-BE" dirty="0" smtClean="0"/>
              <a:t> Operating </a:t>
            </a:r>
            <a:r>
              <a:rPr lang="fr-BE" dirty="0" err="1" smtClean="0"/>
              <a:t>Characteristic</a:t>
            </a:r>
            <a:r>
              <a:rPr lang="fr-BE" dirty="0" smtClean="0"/>
              <a:t> / Area Under </a:t>
            </a:r>
            <a:r>
              <a:rPr lang="fr-BE" dirty="0" err="1" smtClean="0"/>
              <a:t>Curve</a:t>
            </a:r>
            <a:r>
              <a:rPr lang="fr-BE" dirty="0" smtClean="0"/>
              <a:t>)</a:t>
            </a:r>
          </a:p>
          <a:p>
            <a:endParaRPr lang="fr-BE" dirty="0" smtClean="0"/>
          </a:p>
          <a:p>
            <a:r>
              <a:rPr lang="fr-BE" dirty="0" smtClean="0"/>
              <a:t>Cela semble être un résumé des performances des modèles de machine </a:t>
            </a:r>
            <a:r>
              <a:rPr lang="fr-BE" dirty="0" err="1" smtClean="0"/>
              <a:t>learning</a:t>
            </a:r>
            <a:r>
              <a:rPr lang="fr-BE" dirty="0" smtClean="0"/>
              <a:t> pour différentes étapes du cancer, en utilisant différents algorithmes et en évaluant leur performance à l'aide de diverses métriques.</a:t>
            </a:r>
          </a:p>
          <a:p>
            <a:endParaRPr lang="fr-BE" dirty="0" smtClean="0"/>
          </a:p>
          <a:p>
            <a:r>
              <a:rPr lang="fr-BE" dirty="0" smtClean="0"/>
              <a:t>Si vous souhaitez approfondir l'analyse ou l'utilisation de ces résultats pour des applications spécifiques, vous pourriez explorer plus en détail chaque référence pour obtenir des informations contextuelles supplémentaires sur les résultats et les méthodologies utilisées.</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34</a:t>
            </a:fld>
            <a:endParaRPr lang="en-US"/>
          </a:p>
        </p:txBody>
      </p:sp>
    </p:spTree>
    <p:extLst>
      <p:ext uri="{BB962C8B-B14F-4D97-AF65-F5344CB8AC3E}">
        <p14:creationId xmlns:p14="http://schemas.microsoft.com/office/powerpoint/2010/main" val="2077260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35</a:t>
            </a:fld>
            <a:endParaRPr lang="en-US"/>
          </a:p>
        </p:txBody>
      </p:sp>
    </p:spTree>
    <p:extLst>
      <p:ext uri="{BB962C8B-B14F-4D97-AF65-F5344CB8AC3E}">
        <p14:creationId xmlns:p14="http://schemas.microsoft.com/office/powerpoint/2010/main" val="3656136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smtClean="0"/>
              <a:t>Absolument, voici la version mise à jour :</a:t>
            </a:r>
          </a:p>
          <a:p>
            <a:endParaRPr lang="fr-BE" dirty="0" smtClean="0"/>
          </a:p>
          <a:p>
            <a:r>
              <a:rPr lang="fr-BE" dirty="0" smtClean="0"/>
              <a:t>"L'IA médicale offre un potentiel incroyable pour améliorer les systèmes de susceptibilité, de diagnostic et de </a:t>
            </a:r>
            <a:r>
              <a:rPr lang="fr-BE" dirty="0" err="1" smtClean="0"/>
              <a:t>survivabilité</a:t>
            </a:r>
            <a:r>
              <a:rPr lang="fr-BE" dirty="0" smtClean="0"/>
              <a:t> du cancer. Cependant, il est essentiel de commencer par aborder les aspects juridiques afin d'assurer la confidentialité des données médicales. Ceci nécessite l'établissement de cadres juridiques solides qui garantissent la sécurité et la confidentialité des informations des patients, avant d'entamer la numérisation complète des données.</a:t>
            </a:r>
          </a:p>
          <a:p>
            <a:endParaRPr lang="fr-BE" dirty="0" smtClean="0"/>
          </a:p>
          <a:p>
            <a:r>
              <a:rPr lang="fr-BE" dirty="0" smtClean="0"/>
              <a:t>En parallèle, il est crucial de sensibiliser et d'accompagner la transformation numérique. Il est primordial d'éduquer et de sensibiliser les décideurs du secteur médical sur les avantages potentiels de l'IA médicale pour améliorer les processus liés au cancer. Encourager l'établissement de stratégies claires et de plans d'actions spécifiques est nécessaire pour intégrer de manière responsable et efficace ces technologies dans les pratiques médicales.</a:t>
            </a:r>
          </a:p>
          <a:p>
            <a:endParaRPr lang="fr-BE" dirty="0" smtClean="0"/>
          </a:p>
          <a:p>
            <a:r>
              <a:rPr lang="fr-BE" dirty="0" smtClean="0"/>
              <a:t>En conclusion, bien que l'IA médicale présente des opportunités prometteuses pour lutter contre le cancer, la résolution des questions juridiques et éthiques doit être prioritaire. Un cadre solide, combiné à une sensibilisation et à une guidance pour la transformation numérique, est essentiel pour que ces avancées profitent réellement aux patients tout en garantissant leur confidentialité et le respect des normes éthiques médicales. </a:t>
            </a:r>
            <a:r>
              <a:rPr lang="fr-BE" sz="1200" b="0" i="0" kern="1200" dirty="0" smtClean="0">
                <a:solidFill>
                  <a:schemeClr val="tx1"/>
                </a:solidFill>
                <a:effectLst/>
                <a:latin typeface="+mn-lt"/>
                <a:ea typeface="+mn-ea"/>
                <a:cs typeface="+mn-cs"/>
              </a:rPr>
              <a:t>Sinon, il existe un risque que ces compétences et capacités soient attirées par des concurrents</a:t>
            </a:r>
            <a:r>
              <a:rPr lang="fr-BE" dirty="0" smtClean="0"/>
              <a:t>"</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36</a:t>
            </a:fld>
            <a:endParaRPr lang="en-US"/>
          </a:p>
        </p:txBody>
      </p:sp>
    </p:spTree>
    <p:extLst>
      <p:ext uri="{BB962C8B-B14F-4D97-AF65-F5344CB8AC3E}">
        <p14:creationId xmlns:p14="http://schemas.microsoft.com/office/powerpoint/2010/main" val="100353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Ça</a:t>
            </a:r>
            <a:r>
              <a:rPr lang="en-US" dirty="0" smtClean="0"/>
              <a:t> sera pas sans </a:t>
            </a:r>
            <a:r>
              <a:rPr lang="en-US" dirty="0" err="1" smtClean="0"/>
              <a:t>Ordinateur</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Et je </a:t>
            </a:r>
            <a:r>
              <a:rPr lang="en-US" dirty="0" err="1" smtClean="0"/>
              <a:t>rajouterai</a:t>
            </a:r>
            <a:r>
              <a:rPr lang="en-US" dirty="0" smtClean="0"/>
              <a:t> </a:t>
            </a:r>
            <a:r>
              <a:rPr lang="en-US" dirty="0" err="1" smtClean="0"/>
              <a:t>ça</a:t>
            </a:r>
            <a:r>
              <a:rPr lang="en-US" dirty="0" smtClean="0"/>
              <a:t> sera pas sans IA </a:t>
            </a:r>
            <a:r>
              <a:rPr lang="en-US" dirty="0" err="1" smtClean="0"/>
              <a:t>médicale</a:t>
            </a:r>
            <a:r>
              <a:rPr lang="en-US" dirty="0" smtClean="0"/>
              <a:t> que nous </a:t>
            </a:r>
            <a:r>
              <a:rPr lang="en-US" dirty="0" err="1" smtClean="0"/>
              <a:t>allons</a:t>
            </a:r>
            <a:r>
              <a:rPr lang="en-US" dirty="0" smtClean="0"/>
              <a:t> </a:t>
            </a:r>
            <a:r>
              <a:rPr lang="en-US" dirty="0" err="1" smtClean="0"/>
              <a:t>présenté</a:t>
            </a:r>
            <a:r>
              <a:rPr lang="en-US" dirty="0" smtClean="0"/>
              <a:t> son utilization </a:t>
            </a:r>
            <a:r>
              <a:rPr lang="en-US" dirty="0" err="1" smtClean="0"/>
              <a:t>aujourd</a:t>
            </a:r>
            <a:r>
              <a:rPr lang="en-US" dirty="0" smtClean="0"/>
              <a:t> hui</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5</a:t>
            </a:fld>
            <a:endParaRPr lang="en-US"/>
          </a:p>
        </p:txBody>
      </p:sp>
    </p:spTree>
    <p:extLst>
      <p:ext uri="{BB962C8B-B14F-4D97-AF65-F5344CB8AC3E}">
        <p14:creationId xmlns:p14="http://schemas.microsoft.com/office/powerpoint/2010/main" val="1649723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Pour mieux comprendre les tumeurs neuroendocrines, je vais vous présenter un cas clinique fictif plutôt que de simplement donner une définition. Imaginez une personne se rendant à l'hôpital avec plusieurs symptômes.</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6</a:t>
            </a:fld>
            <a:endParaRPr lang="en-US"/>
          </a:p>
        </p:txBody>
      </p:sp>
    </p:spTree>
    <p:extLst>
      <p:ext uri="{BB962C8B-B14F-4D97-AF65-F5344CB8AC3E}">
        <p14:creationId xmlns:p14="http://schemas.microsoft.com/office/powerpoint/2010/main" val="170648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Pour mieux comprendre les tumeurs neuroendocrines, je vais vous présenter un cas clinique fictif plutôt que de simplement donner une définition. Imaginez une personne se rendant à l'hôpital avec plusieurs symptômes.</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7</a:t>
            </a:fld>
            <a:endParaRPr lang="en-US"/>
          </a:p>
        </p:txBody>
      </p:sp>
    </p:spTree>
    <p:extLst>
      <p:ext uri="{BB962C8B-B14F-4D97-AF65-F5344CB8AC3E}">
        <p14:creationId xmlns:p14="http://schemas.microsoft.com/office/powerpoint/2010/main" val="1700700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Pour mieux comprendre les tumeurs neuroendocrines, je vais vous présenter un cas clinique fictif plutôt que de simplement donner une définition. Imaginez une personne se rendant à l'hôpital avec plusieurs symptômes.</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8</a:t>
            </a:fld>
            <a:endParaRPr lang="en-US"/>
          </a:p>
        </p:txBody>
      </p:sp>
    </p:spTree>
    <p:extLst>
      <p:ext uri="{BB962C8B-B14F-4D97-AF65-F5344CB8AC3E}">
        <p14:creationId xmlns:p14="http://schemas.microsoft.com/office/powerpoint/2010/main" val="3887184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Pour mieux comprendre les tumeurs neuroendocrines, je vais vous présenter un cas clinique fictif plutôt que de simplement donner une définition. Imaginez une personne se rendant à l'hôpital avec plusieurs symptômes.</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9</a:t>
            </a:fld>
            <a:endParaRPr lang="en-US"/>
          </a:p>
        </p:txBody>
      </p:sp>
    </p:spTree>
    <p:extLst>
      <p:ext uri="{BB962C8B-B14F-4D97-AF65-F5344CB8AC3E}">
        <p14:creationId xmlns:p14="http://schemas.microsoft.com/office/powerpoint/2010/main" val="3156485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z="1200" b="0" i="0" kern="1200" dirty="0" smtClean="0">
                <a:solidFill>
                  <a:schemeClr val="tx1"/>
                </a:solidFill>
                <a:effectLst/>
                <a:latin typeface="+mn-lt"/>
                <a:ea typeface="+mn-ea"/>
                <a:cs typeface="+mn-cs"/>
              </a:rPr>
              <a:t>Pour mieux comprendre les tumeurs neuroendocrines, je vais vous présenter un cas clinique fictif plutôt que de simplement donner une définition. Imaginez une personne se rendant à l'hôpital avec plusieurs symptômes.</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10</a:t>
            </a:fld>
            <a:endParaRPr lang="en-US"/>
          </a:p>
        </p:txBody>
      </p:sp>
    </p:spTree>
    <p:extLst>
      <p:ext uri="{BB962C8B-B14F-4D97-AF65-F5344CB8AC3E}">
        <p14:creationId xmlns:p14="http://schemas.microsoft.com/office/powerpoint/2010/main" val="3955800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Tout </a:t>
            </a:r>
            <a:r>
              <a:rPr lang="en-US" dirty="0" err="1" smtClean="0"/>
              <a:t>d’abord</a:t>
            </a:r>
            <a:r>
              <a:rPr lang="en-US" dirty="0" smtClean="0"/>
              <a:t> </a:t>
            </a:r>
            <a:r>
              <a:rPr lang="en-US" dirty="0" err="1" smtClean="0"/>
              <a:t>qu’est</a:t>
            </a:r>
            <a:r>
              <a:rPr lang="en-US" dirty="0" smtClean="0"/>
              <a:t> </a:t>
            </a:r>
            <a:r>
              <a:rPr lang="en-US" dirty="0" err="1" smtClean="0"/>
              <a:t>ce</a:t>
            </a:r>
            <a:r>
              <a:rPr lang="en-US" dirty="0" smtClean="0"/>
              <a:t> qui nous a motive a nous </a:t>
            </a:r>
            <a:r>
              <a:rPr lang="en-US" dirty="0" err="1" smtClean="0"/>
              <a:t>orienté</a:t>
            </a:r>
            <a:r>
              <a:rPr lang="en-US" dirty="0" smtClean="0"/>
              <a:t> </a:t>
            </a:r>
            <a:r>
              <a:rPr lang="en-US" dirty="0" err="1" smtClean="0"/>
              <a:t>vers</a:t>
            </a:r>
            <a:r>
              <a:rPr lang="en-US" dirty="0" smtClean="0"/>
              <a:t> </a:t>
            </a:r>
            <a:r>
              <a:rPr lang="en-US" dirty="0" err="1" smtClean="0"/>
              <a:t>l’étude</a:t>
            </a:r>
            <a:r>
              <a:rPr lang="en-US" baseline="0" dirty="0" smtClean="0"/>
              <a:t> des</a:t>
            </a:r>
            <a:r>
              <a:rPr lang="en-US" dirty="0" smtClean="0"/>
              <a:t> cancer et </a:t>
            </a:r>
            <a:r>
              <a:rPr lang="en-US" dirty="0" err="1" smtClean="0"/>
              <a:t>leurs</a:t>
            </a:r>
            <a:r>
              <a:rPr lang="en-US" dirty="0" smtClean="0"/>
              <a:t> </a:t>
            </a:r>
            <a:r>
              <a:rPr lang="en-US" dirty="0" err="1" smtClean="0"/>
              <a:t>traitements</a:t>
            </a:r>
            <a:r>
              <a:rPr lang="en-US" dirty="0" smtClean="0"/>
              <a:t> </a:t>
            </a:r>
            <a:endParaRPr lang="en-US" dirty="0"/>
          </a:p>
        </p:txBody>
      </p:sp>
      <p:sp>
        <p:nvSpPr>
          <p:cNvPr id="4" name="Slide Number Placeholder 3"/>
          <p:cNvSpPr>
            <a:spLocks noGrp="1"/>
          </p:cNvSpPr>
          <p:nvPr>
            <p:ph type="sldNum" sz="quarter" idx="10"/>
          </p:nvPr>
        </p:nvSpPr>
        <p:spPr/>
        <p:txBody>
          <a:bodyPr/>
          <a:lstStyle/>
          <a:p>
            <a:fld id="{91B6170E-B6CD-4728-B604-6D3AC1107A69}" type="slidenum">
              <a:rPr lang="en-US" smtClean="0"/>
              <a:t>12</a:t>
            </a:fld>
            <a:endParaRPr lang="en-US"/>
          </a:p>
        </p:txBody>
      </p:sp>
    </p:spTree>
    <p:extLst>
      <p:ext uri="{BB962C8B-B14F-4D97-AF65-F5344CB8AC3E}">
        <p14:creationId xmlns:p14="http://schemas.microsoft.com/office/powerpoint/2010/main" val="1877222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3021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87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13226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5BCAD085-E8A6-8845-BD4E-CB4CCA059FC4}"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00456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82194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54039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 blanco">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8C0D243-8836-9148-A769-E661A22EE211}"/>
              </a:ext>
            </a:extLst>
          </p:cNvPr>
          <p:cNvSpPr>
            <a:spLocks noGrp="1"/>
          </p:cNvSpPr>
          <p:nvPr>
            <p:ph type="body" sz="quarter" idx="10" hasCustomPrompt="1"/>
          </p:nvPr>
        </p:nvSpPr>
        <p:spPr>
          <a:xfrm>
            <a:off x="0" y="0"/>
            <a:ext cx="11546541" cy="592138"/>
          </a:xfrm>
        </p:spPr>
        <p:txBody>
          <a:bodyPr anchor="ctr">
            <a:noAutofit/>
          </a:bodyPr>
          <a:lstStyle>
            <a:lvl1pPr marL="0" indent="0" algn="r">
              <a:buNone/>
              <a:defRPr sz="1200">
                <a:solidFill>
                  <a:schemeClr val="accent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s-ES" dirty="0" err="1"/>
              <a:t>Clinical</a:t>
            </a:r>
            <a:r>
              <a:rPr lang="es-ES" dirty="0"/>
              <a:t> Case </a:t>
            </a:r>
            <a:r>
              <a:rPr lang="es-ES" dirty="0" err="1"/>
              <a:t>Report</a:t>
            </a:r>
            <a:r>
              <a:rPr lang="es-ES" dirty="0"/>
              <a:t> </a:t>
            </a:r>
            <a:r>
              <a:rPr lang="es-ES" dirty="0" err="1"/>
              <a:t>Name</a:t>
            </a:r>
            <a:r>
              <a:rPr lang="es-ES" dirty="0"/>
              <a:t> - </a:t>
            </a:r>
          </a:p>
        </p:txBody>
      </p:sp>
      <p:cxnSp>
        <p:nvCxnSpPr>
          <p:cNvPr id="5" name="Conector recto 4">
            <a:extLst>
              <a:ext uri="{FF2B5EF4-FFF2-40B4-BE49-F238E27FC236}">
                <a16:creationId xmlns:a16="http://schemas.microsoft.com/office/drawing/2014/main" id="{AA2F9CE0-F965-144B-AF81-EC377550EED2}"/>
              </a:ext>
            </a:extLst>
          </p:cNvPr>
          <p:cNvCxnSpPr/>
          <p:nvPr userDrawn="1"/>
        </p:nvCxnSpPr>
        <p:spPr>
          <a:xfrm>
            <a:off x="0" y="59213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Marcador de número de diapositiva 9">
            <a:extLst>
              <a:ext uri="{FF2B5EF4-FFF2-40B4-BE49-F238E27FC236}">
                <a16:creationId xmlns:a16="http://schemas.microsoft.com/office/drawing/2014/main" id="{ED0B0E5B-3097-5B42-A71F-6F675AE85F4E}"/>
              </a:ext>
            </a:extLst>
          </p:cNvPr>
          <p:cNvSpPr txBox="1">
            <a:spLocks/>
          </p:cNvSpPr>
          <p:nvPr userDrawn="1"/>
        </p:nvSpPr>
        <p:spPr>
          <a:xfrm>
            <a:off x="11682163" y="195307"/>
            <a:ext cx="409317" cy="242923"/>
          </a:xfrm>
          <a:prstGeom prst="rect">
            <a:avLst/>
          </a:prstGeom>
        </p:spPr>
        <p:txBody>
          <a:bodyPr/>
          <a:lstStyle>
            <a:defPPr>
              <a:defRPr lang="es-ES"/>
            </a:defPPr>
            <a:lvl1pPr marL="0" algn="l" defTabSz="914400" rtl="0" eaLnBrk="1" latinLnBrk="0" hangingPunct="1">
              <a:defRPr sz="1800" kern="1200">
                <a:solidFill>
                  <a:schemeClr val="bg2">
                    <a:lumMod val="1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540E274-C6F5-7D40-AAE8-F8E74B52E2D5}" type="slidenum">
              <a:rPr lang="es-ES" sz="900" b="1" smtClean="0">
                <a:solidFill>
                  <a:schemeClr val="accent1">
                    <a:lumMod val="50000"/>
                    <a:alpha val="65000"/>
                  </a:schemeClr>
                </a:solidFill>
                <a:latin typeface="Century Gothic" panose="020B0502020202020204" pitchFamily="34" charset="0"/>
                <a:cs typeface="Consolas" panose="020B0609020204030204" pitchFamily="49" charset="0"/>
              </a:rPr>
              <a:pPr algn="ctr"/>
              <a:t>‹#›</a:t>
            </a:fld>
            <a:endParaRPr lang="es-ES" sz="900" b="1" dirty="0">
              <a:solidFill>
                <a:schemeClr val="accent1">
                  <a:lumMod val="50000"/>
                  <a:alpha val="65000"/>
                </a:schemeClr>
              </a:solidFill>
              <a:latin typeface="Century Gothic" panose="020B0502020202020204" pitchFamily="34" charset="0"/>
              <a:cs typeface="Consolas" panose="020B0609020204030204" pitchFamily="49" charset="0"/>
            </a:endParaRPr>
          </a:p>
        </p:txBody>
      </p:sp>
    </p:spTree>
    <p:extLst>
      <p:ext uri="{BB962C8B-B14F-4D97-AF65-F5344CB8AC3E}">
        <p14:creationId xmlns:p14="http://schemas.microsoft.com/office/powerpoint/2010/main" val="13896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77">
          <p15:clr>
            <a:srgbClr val="FBAE40"/>
          </p15:clr>
        </p15:guide>
        <p15:guide id="2" pos="325">
          <p15:clr>
            <a:srgbClr val="FBAE40"/>
          </p15:clr>
        </p15:guide>
        <p15:guide id="3" pos="960">
          <p15:clr>
            <a:srgbClr val="FBAE40"/>
          </p15:clr>
        </p15:guide>
        <p15:guide id="4" pos="1595">
          <p15:clr>
            <a:srgbClr val="FBAE40"/>
          </p15:clr>
        </p15:guide>
        <p15:guide id="5" pos="2230">
          <p15:clr>
            <a:srgbClr val="FBAE40"/>
          </p15:clr>
        </p15:guide>
        <p15:guide id="6" pos="2887">
          <p15:clr>
            <a:srgbClr val="FBAE40"/>
          </p15:clr>
        </p15:guide>
        <p15:guide id="7" pos="3522">
          <p15:clr>
            <a:srgbClr val="FBAE40"/>
          </p15:clr>
        </p15:guide>
        <p15:guide id="8" pos="4158">
          <p15:clr>
            <a:srgbClr val="FBAE40"/>
          </p15:clr>
        </p15:guide>
        <p15:guide id="9" pos="4793">
          <p15:clr>
            <a:srgbClr val="FBAE40"/>
          </p15:clr>
        </p15:guide>
        <p15:guide id="10" pos="5428">
          <p15:clr>
            <a:srgbClr val="FBAE40"/>
          </p15:clr>
        </p15:guide>
        <p15:guide id="11" pos="6063">
          <p15:clr>
            <a:srgbClr val="FBAE40"/>
          </p15:clr>
        </p15:guide>
        <p15:guide id="12" pos="6720">
          <p15:clr>
            <a:srgbClr val="FBAE40"/>
          </p15:clr>
        </p15:guide>
        <p15:guide id="13" pos="7355">
          <p15:clr>
            <a:srgbClr val="FBAE40"/>
          </p15:clr>
        </p15:guide>
        <p15:guide id="14" orient="horz" pos="1185">
          <p15:clr>
            <a:srgbClr val="FBAE40"/>
          </p15:clr>
        </p15:guide>
        <p15:guide id="15" orient="horz" pos="1593">
          <p15:clr>
            <a:srgbClr val="FBAE40"/>
          </p15:clr>
        </p15:guide>
        <p15:guide id="16" orient="horz" pos="1979">
          <p15:clr>
            <a:srgbClr val="FBAE40"/>
          </p15:clr>
        </p15:guide>
        <p15:guide id="17" orient="horz" pos="2387">
          <p15:clr>
            <a:srgbClr val="FBAE40"/>
          </p15:clr>
        </p15:guide>
        <p15:guide id="18" orient="horz" pos="2795">
          <p15:clr>
            <a:srgbClr val="FBAE40"/>
          </p15:clr>
        </p15:guide>
        <p15:guide id="19" orient="horz" pos="3203">
          <p15:clr>
            <a:srgbClr val="FBAE40"/>
          </p15:clr>
        </p15:guide>
        <p15:guide id="20" orient="horz" pos="3589">
          <p15:clr>
            <a:srgbClr val="FBAE40"/>
          </p15:clr>
        </p15:guide>
        <p15:guide id="21" orient="horz" pos="39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19178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5035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94177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43917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09574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2045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54192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295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5BCAD085-E8A6-8845-BD4E-CB4CCA059FC4}" type="datetimeFigureOut">
              <a:rPr lang="en-US" smtClean="0"/>
              <a:t>10/14/2024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686847569"/>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16.webp"/><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6.webp"/><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5.xml"/><Relationship Id="rId7" Type="http://schemas.openxmlformats.org/officeDocument/2006/relationships/image" Target="../media/image2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7.png"/><Relationship Id="rId5" Type="http://schemas.openxmlformats.org/officeDocument/2006/relationships/image" Target="../media/image26.jpg"/><Relationship Id="rId10" Type="http://schemas.openxmlformats.org/officeDocument/2006/relationships/image" Target="../media/image30.png"/><Relationship Id="rId4" Type="http://schemas.openxmlformats.org/officeDocument/2006/relationships/notesSlide" Target="../notesSlides/notesSlide20.xml"/><Relationship Id="rId9"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microsoft.com/office/2007/relationships/hdphoto" Target="../media/hdphoto2.wdp"/><Relationship Id="rId5" Type="http://schemas.openxmlformats.org/officeDocument/2006/relationships/image" Target="../media/image39.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microsoft.com/office/2007/relationships/hdphoto" Target="../media/hdphoto3.wdp"/><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873188"/>
            <a:ext cx="6815669" cy="1513476"/>
          </a:xfrm>
        </p:spPr>
        <p:txBody>
          <a:bodyPr>
            <a:normAutofit/>
          </a:bodyPr>
          <a:lstStyle/>
          <a:p>
            <a:r>
              <a:rPr sz="3600" dirty="0">
                <a:latin typeface="Malgun Gothic" panose="020B0503020000020004" pitchFamily="34" charset="-127"/>
                <a:ea typeface="Malgun Gothic" panose="020B0503020000020004" pitchFamily="34" charset="-127"/>
              </a:rPr>
              <a:t>Introduction aux </a:t>
            </a:r>
            <a:r>
              <a:rPr sz="3600" dirty="0" err="1">
                <a:latin typeface="Malgun Gothic" panose="020B0503020000020004" pitchFamily="34" charset="-127"/>
                <a:ea typeface="Malgun Gothic" panose="020B0503020000020004" pitchFamily="34" charset="-127"/>
              </a:rPr>
              <a:t>systèmes</a:t>
            </a:r>
            <a:r>
              <a:rPr sz="3600" dirty="0">
                <a:latin typeface="Malgun Gothic" panose="020B0503020000020004" pitchFamily="34" charset="-127"/>
                <a:ea typeface="Malgun Gothic" panose="020B0503020000020004" pitchFamily="34" charset="-127"/>
              </a:rPr>
              <a:t> </a:t>
            </a:r>
            <a:r>
              <a:rPr sz="3600" dirty="0" err="1">
                <a:latin typeface="Malgun Gothic" panose="020B0503020000020004" pitchFamily="34" charset="-127"/>
                <a:ea typeface="Malgun Gothic" panose="020B0503020000020004" pitchFamily="34" charset="-127"/>
              </a:rPr>
              <a:t>cognitifs</a:t>
            </a:r>
            <a:r>
              <a:rPr sz="3600" dirty="0">
                <a:latin typeface="Malgun Gothic" panose="020B0503020000020004" pitchFamily="34" charset="-127"/>
                <a:ea typeface="Malgun Gothic" panose="020B0503020000020004" pitchFamily="34" charset="-127"/>
              </a:rPr>
              <a:t> et </a:t>
            </a:r>
            <a:r>
              <a:rPr lang="fr-FR" sz="3600" dirty="0" err="1" smtClean="0">
                <a:latin typeface="Malgun Gothic" panose="020B0503020000020004" pitchFamily="34" charset="-127"/>
                <a:ea typeface="Malgun Gothic" panose="020B0503020000020004" pitchFamily="34" charset="-127"/>
              </a:rPr>
              <a:t>chatbots</a:t>
            </a:r>
            <a:r>
              <a:rPr sz="3600" dirty="0" smtClean="0">
                <a:latin typeface="Malgun Gothic" panose="020B0503020000020004" pitchFamily="34" charset="-127"/>
                <a:ea typeface="Malgun Gothic" panose="020B0503020000020004" pitchFamily="34" charset="-127"/>
              </a:rPr>
              <a:t> </a:t>
            </a:r>
            <a:r>
              <a:rPr sz="3600" dirty="0" err="1">
                <a:latin typeface="Malgun Gothic" panose="020B0503020000020004" pitchFamily="34" charset="-127"/>
                <a:ea typeface="Malgun Gothic" panose="020B0503020000020004" pitchFamily="34" charset="-127"/>
              </a:rPr>
              <a:t>en</a:t>
            </a:r>
            <a:r>
              <a:rPr sz="3600" dirty="0">
                <a:latin typeface="Malgun Gothic" panose="020B0503020000020004" pitchFamily="34" charset="-127"/>
                <a:ea typeface="Malgun Gothic" panose="020B0503020000020004" pitchFamily="34" charset="-127"/>
              </a:rPr>
              <a:t> santé</a:t>
            </a:r>
          </a:p>
        </p:txBody>
      </p:sp>
      <p:sp>
        <p:nvSpPr>
          <p:cNvPr id="3" name="Subtitle 2"/>
          <p:cNvSpPr>
            <a:spLocks noGrp="1"/>
          </p:cNvSpPr>
          <p:nvPr>
            <p:ph type="subTitle" idx="1"/>
          </p:nvPr>
        </p:nvSpPr>
        <p:spPr/>
        <p:txBody>
          <a:bodyPr/>
          <a:lstStyle/>
          <a:p>
            <a:r>
              <a:rPr lang="fr-FR" dirty="0" smtClean="0"/>
              <a:t>Dr Asmaa BENGUEDDACH</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66963D5-01F4-7F47-8832-C4EB1081D1A9}"/>
              </a:ext>
            </a:extLst>
          </p:cNvPr>
          <p:cNvSpPr/>
          <p:nvPr/>
        </p:nvSpPr>
        <p:spPr>
          <a:xfrm>
            <a:off x="8489576" y="0"/>
            <a:ext cx="313764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10">
            <a:extLst>
              <a:ext uri="{FF2B5EF4-FFF2-40B4-BE49-F238E27FC236}">
                <a16:creationId xmlns:a16="http://schemas.microsoft.com/office/drawing/2014/main" id="{511FA8E9-3552-C143-BB92-AA0E8F6C0C9D}"/>
              </a:ext>
            </a:extLst>
          </p:cNvPr>
          <p:cNvSpPr>
            <a:spLocks noGrp="1"/>
          </p:cNvSpPr>
          <p:nvPr>
            <p:ph type="body" sz="quarter" idx="10"/>
          </p:nvPr>
        </p:nvSpPr>
        <p:spPr/>
        <p:txBody>
          <a:bodyPr/>
          <a:lstStyle/>
          <a:p>
            <a:r>
              <a:rPr lang="en-US" dirty="0">
                <a:solidFill>
                  <a:schemeClr val="bg1"/>
                </a:solidFill>
              </a:rPr>
              <a:t>Can AI make healthcare smarter?</a:t>
            </a:r>
            <a:endParaRPr lang="es-E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130"/>
            <a:ext cx="12192000" cy="7073153"/>
          </a:xfrm>
          <a:prstGeom prst="rect">
            <a:avLst/>
          </a:prstGeom>
        </p:spPr>
      </p:pic>
      <p:pic>
        <p:nvPicPr>
          <p:cNvPr id="5"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694" y="47182"/>
            <a:ext cx="416551" cy="483516"/>
          </a:xfrm>
          <a:prstGeom prst="wedgeEllipseCallout">
            <a:avLst/>
          </a:prstGeom>
        </p:spPr>
      </p:pic>
      <p:sp>
        <p:nvSpPr>
          <p:cNvPr id="9" name="TextBox 8"/>
          <p:cNvSpPr txBox="1"/>
          <p:nvPr/>
        </p:nvSpPr>
        <p:spPr>
          <a:xfrm>
            <a:off x="4208927" y="-60867"/>
            <a:ext cx="6024283" cy="738664"/>
          </a:xfrm>
          <a:prstGeom prst="rect">
            <a:avLst/>
          </a:prstGeom>
          <a:solidFill>
            <a:srgbClr val="353641"/>
          </a:solidFill>
        </p:spPr>
        <p:txBody>
          <a:bodyPr wrap="square" rtlCol="0">
            <a:spAutoFit/>
          </a:bodyPr>
          <a:lstStyle/>
          <a:p>
            <a:r>
              <a:rPr lang="fr-BE" sz="1400" dirty="0"/>
              <a:t>Nous avons des indications préoccupantes chez Mme Benali, suggérant un possible cancer du pancréas. Les symptômes et les résultats des tests d'imagerie sont évocateurs. </a:t>
            </a:r>
            <a:endParaRPr lang="en-US" sz="1400" dirty="0"/>
          </a:p>
        </p:txBody>
      </p:sp>
      <p:sp>
        <p:nvSpPr>
          <p:cNvPr id="13" name="TextBox 12"/>
          <p:cNvSpPr txBox="1"/>
          <p:nvPr/>
        </p:nvSpPr>
        <p:spPr>
          <a:xfrm>
            <a:off x="4208928" y="865094"/>
            <a:ext cx="6024283" cy="738664"/>
          </a:xfrm>
          <a:prstGeom prst="rect">
            <a:avLst/>
          </a:prstGeom>
          <a:solidFill>
            <a:srgbClr val="444653"/>
          </a:solidFill>
        </p:spPr>
        <p:txBody>
          <a:bodyPr wrap="square" rtlCol="0">
            <a:spAutoFit/>
          </a:bodyPr>
          <a:lstStyle/>
          <a:p>
            <a:r>
              <a:rPr lang="fr-BE" sz="1400" dirty="0"/>
              <a:t>Quels ont été les résultats spécifiques des tests d'imagerie que vous avez obtenus ?</a:t>
            </a:r>
          </a:p>
          <a:p>
            <a:endParaRPr lang="en-US" sz="1400" dirty="0"/>
          </a:p>
        </p:txBody>
      </p:sp>
      <p:sp>
        <p:nvSpPr>
          <p:cNvPr id="3" name="Rectangle 2"/>
          <p:cNvSpPr/>
          <p:nvPr/>
        </p:nvSpPr>
        <p:spPr>
          <a:xfrm>
            <a:off x="4276725" y="2002225"/>
            <a:ext cx="6096000" cy="1169551"/>
          </a:xfrm>
          <a:prstGeom prst="rect">
            <a:avLst/>
          </a:prstGeom>
        </p:spPr>
        <p:txBody>
          <a:bodyPr>
            <a:spAutoFit/>
          </a:bodyPr>
          <a:lstStyle/>
          <a:p>
            <a:r>
              <a:rPr lang="fr-BE" sz="1400" dirty="0" smtClean="0"/>
              <a:t>Nous avons réalisé une série d'examens, notamment une tomodensitométrie (TDM) et une endoscopie. La TDM a révélé une masse solide dans la région du pancréas, avec un élargissement du canal pancréatique. L'endoscopie a montré des anomalies dans le canal pancréatique également.</a:t>
            </a:r>
            <a:endParaRPr lang="en-US" sz="1400" dirty="0"/>
          </a:p>
        </p:txBody>
      </p:sp>
      <p:pic>
        <p:nvPicPr>
          <p:cNvPr id="10"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376" y="2081393"/>
            <a:ext cx="416551" cy="483516"/>
          </a:xfrm>
          <a:prstGeom prst="wedgeEllipseCallout">
            <a:avLst/>
          </a:prstGeom>
        </p:spPr>
      </p:pic>
      <p:sp>
        <p:nvSpPr>
          <p:cNvPr id="4" name="Rectangle 3"/>
          <p:cNvSpPr/>
          <p:nvPr/>
        </p:nvSpPr>
        <p:spPr>
          <a:xfrm>
            <a:off x="4419599" y="3215083"/>
            <a:ext cx="5953125" cy="954107"/>
          </a:xfrm>
          <a:prstGeom prst="rect">
            <a:avLst/>
          </a:prstGeom>
          <a:solidFill>
            <a:srgbClr val="444653"/>
          </a:solidFill>
        </p:spPr>
        <p:txBody>
          <a:bodyPr wrap="square">
            <a:spAutoFit/>
          </a:bodyPr>
          <a:lstStyle/>
          <a:p>
            <a:r>
              <a:rPr lang="fr-BE" sz="1400" dirty="0"/>
              <a:t>Ces constatations sont compatibles avec une possible tumeur pancréatique. Avez-vous identifié d'autres éléments dans les antécédents médicaux de Mme Benali qui pourraient étayer cette hypothèse ?</a:t>
            </a:r>
            <a:endParaRPr lang="en-US" sz="1400" dirty="0"/>
          </a:p>
        </p:txBody>
      </p:sp>
      <p:sp>
        <p:nvSpPr>
          <p:cNvPr id="8" name="Rectangle 7"/>
          <p:cNvSpPr/>
          <p:nvPr/>
        </p:nvSpPr>
        <p:spPr>
          <a:xfrm>
            <a:off x="4348161" y="4293274"/>
            <a:ext cx="6096000" cy="523220"/>
          </a:xfrm>
          <a:prstGeom prst="rect">
            <a:avLst/>
          </a:prstGeom>
        </p:spPr>
        <p:txBody>
          <a:bodyPr>
            <a:spAutoFit/>
          </a:bodyPr>
          <a:lstStyle/>
          <a:p>
            <a:r>
              <a:rPr lang="fr-BE" sz="1400" dirty="0"/>
              <a:t>Elle n'a pas de antécédents familiaux de cancer du pancréas, mais elle a été diagnostiquée avec une pancréatite aiguë il y a un an</a:t>
            </a:r>
            <a:endParaRPr lang="en-US" sz="1400" dirty="0"/>
          </a:p>
        </p:txBody>
      </p:sp>
      <p:pic>
        <p:nvPicPr>
          <p:cNvPr id="14"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621" y="4313126"/>
            <a:ext cx="416551" cy="483516"/>
          </a:xfrm>
          <a:prstGeom prst="wedgeEllipseCallout">
            <a:avLst/>
          </a:prstGeom>
        </p:spPr>
      </p:pic>
      <p:sp>
        <p:nvSpPr>
          <p:cNvPr id="12" name="Rectangle 11"/>
          <p:cNvSpPr/>
          <p:nvPr/>
        </p:nvSpPr>
        <p:spPr>
          <a:xfrm>
            <a:off x="4342556" y="4981594"/>
            <a:ext cx="6096000" cy="738664"/>
          </a:xfrm>
          <a:prstGeom prst="rect">
            <a:avLst/>
          </a:prstGeom>
          <a:solidFill>
            <a:srgbClr val="444653"/>
          </a:solidFill>
        </p:spPr>
        <p:txBody>
          <a:bodyPr>
            <a:spAutoFit/>
          </a:bodyPr>
          <a:lstStyle/>
          <a:p>
            <a:r>
              <a:rPr lang="fr-BE" sz="1400" dirty="0"/>
              <a:t>La pancréatite aiguë peut parfois être un signe précurseur de problèmes plus graves, y compris des tumeurs. Avez-vous évalué les marqueurs tumoraux dans ses analyses sanguines ?</a:t>
            </a:r>
            <a:endParaRPr lang="en-US" sz="1400" dirty="0"/>
          </a:p>
        </p:txBody>
      </p:sp>
      <p:sp>
        <p:nvSpPr>
          <p:cNvPr id="17" name="TextBox 16"/>
          <p:cNvSpPr txBox="1"/>
          <p:nvPr/>
        </p:nvSpPr>
        <p:spPr>
          <a:xfrm>
            <a:off x="10372725" y="3204112"/>
            <a:ext cx="1819275" cy="738664"/>
          </a:xfrm>
          <a:prstGeom prst="rect">
            <a:avLst/>
          </a:prstGeom>
          <a:solidFill>
            <a:srgbClr val="444653"/>
          </a:solidFill>
          <a:ln>
            <a:solidFill>
              <a:srgbClr val="444653"/>
            </a:solidFill>
          </a:ln>
        </p:spPr>
        <p:txBody>
          <a:bodyPr wrap="square" rtlCol="0">
            <a:spAutoFit/>
          </a:bodyPr>
          <a:lstStyle/>
          <a:p>
            <a:endParaRPr lang="en-US" dirty="0"/>
          </a:p>
        </p:txBody>
      </p:sp>
      <p:sp>
        <p:nvSpPr>
          <p:cNvPr id="18" name="TextBox 17"/>
          <p:cNvSpPr txBox="1"/>
          <p:nvPr/>
        </p:nvSpPr>
        <p:spPr>
          <a:xfrm>
            <a:off x="1676400" y="4994294"/>
            <a:ext cx="2743199" cy="738664"/>
          </a:xfrm>
          <a:prstGeom prst="rect">
            <a:avLst/>
          </a:prstGeom>
          <a:solidFill>
            <a:srgbClr val="444653"/>
          </a:solidFill>
          <a:ln>
            <a:solidFill>
              <a:srgbClr val="444653"/>
            </a:solidFill>
          </a:ln>
        </p:spPr>
        <p:txBody>
          <a:bodyPr wrap="square" rtlCol="0">
            <a:spAutoFit/>
          </a:bodyPr>
          <a:lstStyle/>
          <a:p>
            <a:endParaRPr lang="en-US" dirty="0"/>
          </a:p>
        </p:txBody>
      </p:sp>
      <p:sp>
        <p:nvSpPr>
          <p:cNvPr id="16" name="TextBox 15"/>
          <p:cNvSpPr txBox="1"/>
          <p:nvPr/>
        </p:nvSpPr>
        <p:spPr>
          <a:xfrm>
            <a:off x="1694596" y="3200784"/>
            <a:ext cx="2743199" cy="738664"/>
          </a:xfrm>
          <a:prstGeom prst="rect">
            <a:avLst/>
          </a:prstGeom>
          <a:solidFill>
            <a:srgbClr val="444653"/>
          </a:solidFill>
          <a:ln>
            <a:solidFill>
              <a:srgbClr val="444653"/>
            </a:solidFill>
          </a:ln>
        </p:spPr>
        <p:txBody>
          <a:bodyPr wrap="square" rtlCol="0">
            <a:spAutoFit/>
          </a:bodyPr>
          <a:lstStyle/>
          <a:p>
            <a:endParaRPr lang="en-US" dirty="0"/>
          </a:p>
        </p:txBody>
      </p:sp>
      <p:sp>
        <p:nvSpPr>
          <p:cNvPr id="19" name="TextBox 18"/>
          <p:cNvSpPr txBox="1"/>
          <p:nvPr/>
        </p:nvSpPr>
        <p:spPr>
          <a:xfrm>
            <a:off x="10372725" y="4956712"/>
            <a:ext cx="1819275" cy="738664"/>
          </a:xfrm>
          <a:prstGeom prst="rect">
            <a:avLst/>
          </a:prstGeom>
          <a:solidFill>
            <a:srgbClr val="444653"/>
          </a:solidFill>
          <a:ln>
            <a:solidFill>
              <a:srgbClr val="444653"/>
            </a:solidFill>
          </a:ln>
        </p:spPr>
        <p:txBody>
          <a:bodyPr wrap="square" rtlCol="0">
            <a:spAutoFit/>
          </a:bodyPr>
          <a:lstStyle/>
          <a:p>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376" y="3344525"/>
            <a:ext cx="366458" cy="28696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6267" y="5156196"/>
            <a:ext cx="366458" cy="286962"/>
          </a:xfrm>
          <a:prstGeom prst="rect">
            <a:avLst/>
          </a:prstGeom>
        </p:spPr>
      </p:pic>
    </p:spTree>
    <p:extLst>
      <p:ext uri="{BB962C8B-B14F-4D97-AF65-F5344CB8AC3E}">
        <p14:creationId xmlns:p14="http://schemas.microsoft.com/office/powerpoint/2010/main" val="37779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1139344" cy="970450"/>
          </a:xfrm>
        </p:spPr>
        <p:txBody>
          <a:bodyPr>
            <a:normAutofit fontScale="90000"/>
          </a:bodyPr>
          <a:lstStyle/>
          <a:p>
            <a:r>
              <a:rPr dirty="0"/>
              <a:t>Introduction : </a:t>
            </a:r>
            <a:r>
              <a:rPr dirty="0" err="1"/>
              <a:t>Qu'est-ce</a:t>
            </a:r>
            <a:r>
              <a:rPr dirty="0"/>
              <a:t> </a:t>
            </a:r>
            <a:r>
              <a:rPr dirty="0" err="1"/>
              <a:t>qu'un</a:t>
            </a:r>
            <a:r>
              <a:rPr dirty="0"/>
              <a:t> </a:t>
            </a:r>
            <a:r>
              <a:rPr dirty="0" err="1"/>
              <a:t>système</a:t>
            </a:r>
            <a:r>
              <a:rPr dirty="0"/>
              <a:t> </a:t>
            </a:r>
            <a:r>
              <a:rPr dirty="0" err="1"/>
              <a:t>cognitif</a:t>
            </a:r>
            <a:r>
              <a:rPr dirty="0"/>
              <a:t> ?</a:t>
            </a:r>
          </a:p>
        </p:txBody>
      </p:sp>
      <p:sp>
        <p:nvSpPr>
          <p:cNvPr id="3" name="Content Placeholder 2"/>
          <p:cNvSpPr>
            <a:spLocks noGrp="1"/>
          </p:cNvSpPr>
          <p:nvPr>
            <p:ph idx="1"/>
          </p:nvPr>
        </p:nvSpPr>
        <p:spPr/>
        <p:txBody>
          <a:bodyPr>
            <a:normAutofit/>
          </a:bodyPr>
          <a:lstStyle/>
          <a:p>
            <a:pPr>
              <a:lnSpc>
                <a:spcPct val="200000"/>
              </a:lnSpc>
            </a:pPr>
            <a:r>
              <a:rPr dirty="0"/>
              <a:t>Les </a:t>
            </a:r>
            <a:r>
              <a:rPr dirty="0" err="1"/>
              <a:t>systèmes</a:t>
            </a:r>
            <a:r>
              <a:rPr dirty="0"/>
              <a:t> </a:t>
            </a:r>
            <a:r>
              <a:rPr dirty="0" err="1"/>
              <a:t>cognitifs</a:t>
            </a:r>
            <a:r>
              <a:rPr dirty="0"/>
              <a:t> </a:t>
            </a:r>
            <a:r>
              <a:rPr dirty="0" err="1"/>
              <a:t>imitent</a:t>
            </a:r>
            <a:r>
              <a:rPr dirty="0"/>
              <a:t> les </a:t>
            </a:r>
            <a:r>
              <a:rPr dirty="0" err="1"/>
              <a:t>processus</a:t>
            </a:r>
            <a:r>
              <a:rPr dirty="0"/>
              <a:t> </a:t>
            </a:r>
            <a:r>
              <a:rPr dirty="0" err="1"/>
              <a:t>humains</a:t>
            </a:r>
            <a:r>
              <a:rPr dirty="0"/>
              <a:t> </a:t>
            </a:r>
            <a:r>
              <a:rPr dirty="0" err="1"/>
              <a:t>comme</a:t>
            </a:r>
            <a:r>
              <a:rPr dirty="0"/>
              <a:t> la perception, </a:t>
            </a:r>
            <a:r>
              <a:rPr dirty="0" err="1"/>
              <a:t>l'apprentissage</a:t>
            </a:r>
            <a:r>
              <a:rPr dirty="0"/>
              <a:t> et la </a:t>
            </a:r>
            <a:r>
              <a:rPr dirty="0" err="1"/>
              <a:t>prise</a:t>
            </a:r>
            <a:r>
              <a:rPr dirty="0"/>
              <a:t> de </a:t>
            </a:r>
            <a:r>
              <a:rPr dirty="0" err="1"/>
              <a:t>décision</a:t>
            </a:r>
            <a:r>
              <a:rPr dirty="0"/>
              <a:t>. </a:t>
            </a:r>
            <a:r>
              <a:rPr dirty="0" err="1"/>
              <a:t>Contrairement</a:t>
            </a:r>
            <a:r>
              <a:rPr dirty="0"/>
              <a:t> aux </a:t>
            </a:r>
            <a:r>
              <a:rPr dirty="0" err="1"/>
              <a:t>systèmes</a:t>
            </a:r>
            <a:r>
              <a:rPr dirty="0"/>
              <a:t> </a:t>
            </a:r>
            <a:r>
              <a:rPr dirty="0" err="1"/>
              <a:t>traditionnels</a:t>
            </a:r>
            <a:r>
              <a:rPr dirty="0"/>
              <a:t>, </a:t>
            </a:r>
            <a:r>
              <a:rPr dirty="0" err="1"/>
              <a:t>ils</a:t>
            </a:r>
            <a:r>
              <a:rPr dirty="0"/>
              <a:t> </a:t>
            </a:r>
            <a:r>
              <a:rPr dirty="0" err="1"/>
              <a:t>apprennent</a:t>
            </a:r>
            <a:r>
              <a:rPr dirty="0"/>
              <a:t> à </a:t>
            </a:r>
            <a:r>
              <a:rPr dirty="0" err="1"/>
              <a:t>partir</a:t>
            </a:r>
            <a:r>
              <a:rPr dirty="0"/>
              <a:t> de </a:t>
            </a:r>
            <a:r>
              <a:rPr dirty="0" err="1"/>
              <a:t>données</a:t>
            </a:r>
            <a:r>
              <a:rPr dirty="0"/>
              <a:t> pour </a:t>
            </a:r>
            <a:r>
              <a:rPr dirty="0" err="1"/>
              <a:t>fournir</a:t>
            </a:r>
            <a:r>
              <a:rPr dirty="0"/>
              <a:t> des </a:t>
            </a:r>
            <a:r>
              <a:rPr dirty="0" err="1"/>
              <a:t>réponses</a:t>
            </a:r>
            <a:r>
              <a:rPr dirty="0"/>
              <a:t> </a:t>
            </a:r>
            <a:r>
              <a:rPr dirty="0" err="1"/>
              <a:t>basées</a:t>
            </a:r>
            <a:r>
              <a:rPr dirty="0"/>
              <a:t> sur des analyses complexes.</a:t>
            </a:r>
          </a:p>
        </p:txBody>
      </p:sp>
    </p:spTree>
    <p:extLst>
      <p:ext uri="{BB962C8B-B14F-4D97-AF65-F5344CB8AC3E}">
        <p14:creationId xmlns:p14="http://schemas.microsoft.com/office/powerpoint/2010/main" val="3285675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7800C01F-5DAA-A34E-A0E7-91E882A586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8043" y="1753646"/>
            <a:ext cx="4666725" cy="5185250"/>
          </a:xfrm>
          <a:prstGeom prst="rect">
            <a:avLst/>
          </a:prstGeom>
        </p:spPr>
      </p:pic>
      <p:sp>
        <p:nvSpPr>
          <p:cNvPr id="4" name="Marcador de texto 3">
            <a:extLst>
              <a:ext uri="{FF2B5EF4-FFF2-40B4-BE49-F238E27FC236}">
                <a16:creationId xmlns:a16="http://schemas.microsoft.com/office/drawing/2014/main" id="{1AAE2F4D-2A2D-AF43-BD6E-BA89B56FF3B8}"/>
              </a:ext>
            </a:extLst>
          </p:cNvPr>
          <p:cNvSpPr>
            <a:spLocks noGrp="1"/>
          </p:cNvSpPr>
          <p:nvPr>
            <p:ph type="body" sz="quarter" idx="10"/>
          </p:nvPr>
        </p:nvSpPr>
        <p:spPr/>
        <p:txBody>
          <a:bodyPr/>
          <a:lstStyle/>
          <a:p>
            <a:endParaRPr lang="es-ES" dirty="0"/>
          </a:p>
        </p:txBody>
      </p:sp>
      <p:sp>
        <p:nvSpPr>
          <p:cNvPr id="5" name="Redondear rectángulo de esquina diagonal 4">
            <a:extLst>
              <a:ext uri="{FF2B5EF4-FFF2-40B4-BE49-F238E27FC236}">
                <a16:creationId xmlns:a16="http://schemas.microsoft.com/office/drawing/2014/main" id="{28E28621-2FE4-3B48-B13A-CC60987C1D29}"/>
              </a:ext>
            </a:extLst>
          </p:cNvPr>
          <p:cNvSpPr/>
          <p:nvPr/>
        </p:nvSpPr>
        <p:spPr>
          <a:xfrm>
            <a:off x="4512913" y="2104254"/>
            <a:ext cx="3352800" cy="3073387"/>
          </a:xfrm>
          <a:prstGeom prst="round2DiagRect">
            <a:avLst>
              <a:gd name="adj1" fmla="val 19492"/>
              <a:gd name="adj2" fmla="val 0"/>
            </a:avLst>
          </a:prstGeom>
          <a:noFill/>
          <a:ln w="476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2C269247-78E1-AF44-AAE2-E85634069DA1}"/>
              </a:ext>
            </a:extLst>
          </p:cNvPr>
          <p:cNvSpPr txBox="1">
            <a:spLocks/>
          </p:cNvSpPr>
          <p:nvPr/>
        </p:nvSpPr>
        <p:spPr>
          <a:xfrm>
            <a:off x="3325090" y="2338398"/>
            <a:ext cx="5728447" cy="2644619"/>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tx1"/>
                </a:solidFill>
                <a:latin typeface="Barlow" pitchFamily="2" charset="77"/>
                <a:ea typeface="+mj-ea"/>
                <a:cs typeface="+mj-cs"/>
              </a:defRPr>
            </a:lvl1pPr>
          </a:lstStyle>
          <a:p>
            <a:pPr algn="ctr"/>
            <a:r>
              <a:rPr lang="en-US" sz="6800" dirty="0" smtClean="0">
                <a:solidFill>
                  <a:schemeClr val="accent5">
                    <a:lumMod val="75000"/>
                  </a:schemeClr>
                </a:solidFill>
                <a:latin typeface="Barlow Medium" pitchFamily="2" charset="77"/>
              </a:rPr>
              <a:t>Motivation</a:t>
            </a:r>
            <a:endParaRPr lang="en-US" sz="6800" dirty="0">
              <a:solidFill>
                <a:schemeClr val="accent5">
                  <a:lumMod val="75000"/>
                </a:schemeClr>
              </a:solidFill>
              <a:latin typeface="Barlow Medium" pitchFamily="2" charset="77"/>
            </a:endParaRPr>
          </a:p>
        </p:txBody>
      </p:sp>
      <p:sp>
        <p:nvSpPr>
          <p:cNvPr id="9" name="Redondear rectángulo de esquina diagonal 8">
            <a:extLst>
              <a:ext uri="{FF2B5EF4-FFF2-40B4-BE49-F238E27FC236}">
                <a16:creationId xmlns:a16="http://schemas.microsoft.com/office/drawing/2014/main" id="{D9DDFE9D-408C-B84D-B0D0-5344CD9D7A0A}"/>
              </a:ext>
            </a:extLst>
          </p:cNvPr>
          <p:cNvSpPr/>
          <p:nvPr/>
        </p:nvSpPr>
        <p:spPr>
          <a:xfrm>
            <a:off x="5494140" y="982763"/>
            <a:ext cx="1483659" cy="1341483"/>
          </a:xfrm>
          <a:prstGeom prst="round2DiagRect">
            <a:avLst>
              <a:gd name="adj1" fmla="val 19492"/>
              <a:gd name="adj2" fmla="val 0"/>
            </a:avLst>
          </a:pr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3621F20C-1CDC-1E4D-B40B-0A6E3422974B}"/>
              </a:ext>
            </a:extLst>
          </p:cNvPr>
          <p:cNvSpPr txBox="1"/>
          <p:nvPr/>
        </p:nvSpPr>
        <p:spPr>
          <a:xfrm>
            <a:off x="5494139" y="1183805"/>
            <a:ext cx="1483661" cy="1015663"/>
          </a:xfrm>
          <a:prstGeom prst="rect">
            <a:avLst/>
          </a:prstGeom>
          <a:noFill/>
        </p:spPr>
        <p:txBody>
          <a:bodyPr wrap="square" rtlCol="0">
            <a:spAutoFit/>
          </a:bodyPr>
          <a:lstStyle/>
          <a:p>
            <a:pPr algn="ctr"/>
            <a:r>
              <a:rPr lang="es-ES" sz="6000" dirty="0">
                <a:solidFill>
                  <a:schemeClr val="accent5"/>
                </a:solidFill>
                <a:latin typeface="Barlow" pitchFamily="2" charset="77"/>
              </a:rPr>
              <a:t>01</a:t>
            </a:r>
          </a:p>
        </p:txBody>
      </p:sp>
      <p:cxnSp>
        <p:nvCxnSpPr>
          <p:cNvPr id="11" name="Conector recto 10">
            <a:extLst>
              <a:ext uri="{FF2B5EF4-FFF2-40B4-BE49-F238E27FC236}">
                <a16:creationId xmlns:a16="http://schemas.microsoft.com/office/drawing/2014/main" id="{5A0DF98F-4D86-7A4C-BE37-0FFE1417B1F0}"/>
              </a:ext>
            </a:extLst>
          </p:cNvPr>
          <p:cNvCxnSpPr>
            <a:cxnSpLocks/>
          </p:cNvCxnSpPr>
          <p:nvPr/>
        </p:nvCxnSpPr>
        <p:spPr>
          <a:xfrm>
            <a:off x="6278552" y="0"/>
            <a:ext cx="0" cy="1169653"/>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7" name="Imagen 16">
            <a:extLst>
              <a:ext uri="{FF2B5EF4-FFF2-40B4-BE49-F238E27FC236}">
                <a16:creationId xmlns:a16="http://schemas.microsoft.com/office/drawing/2014/main" id="{BFDC601D-6BD0-E749-991C-D221B4D2CB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53537" y="1238900"/>
            <a:ext cx="922099" cy="2470624"/>
          </a:xfrm>
          <a:prstGeom prst="rect">
            <a:avLst/>
          </a:prstGeom>
        </p:spPr>
      </p:pic>
      <p:pic>
        <p:nvPicPr>
          <p:cNvPr id="22" name="Imagen 21">
            <a:extLst>
              <a:ext uri="{FF2B5EF4-FFF2-40B4-BE49-F238E27FC236}">
                <a16:creationId xmlns:a16="http://schemas.microsoft.com/office/drawing/2014/main" id="{1C7B7CC5-E242-C24E-A9DE-A66221EA6B2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63680">
            <a:off x="339645" y="1937128"/>
            <a:ext cx="3360266" cy="4288923"/>
          </a:xfrm>
          <a:prstGeom prst="rect">
            <a:avLst/>
          </a:prstGeom>
        </p:spPr>
      </p:pic>
    </p:spTree>
    <p:extLst>
      <p:ext uri="{BB962C8B-B14F-4D97-AF65-F5344CB8AC3E}">
        <p14:creationId xmlns:p14="http://schemas.microsoft.com/office/powerpoint/2010/main" val="49312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Apprentissage automatique dans le domaine de la santé</a:t>
            </a:r>
          </a:p>
        </p:txBody>
      </p:sp>
      <p:sp>
        <p:nvSpPr>
          <p:cNvPr id="3" name="Content Placeholder 2"/>
          <p:cNvSpPr>
            <a:spLocks noGrp="1"/>
          </p:cNvSpPr>
          <p:nvPr>
            <p:ph idx="1"/>
          </p:nvPr>
        </p:nvSpPr>
        <p:spPr/>
        <p:txBody>
          <a:bodyPr/>
          <a:lstStyle/>
          <a:p>
            <a:pPr>
              <a:lnSpc>
                <a:spcPct val="200000"/>
              </a:lnSpc>
            </a:pPr>
            <a:r>
              <a:rPr dirty="0" err="1" smtClean="0"/>
              <a:t>Apprentissage</a:t>
            </a:r>
            <a:r>
              <a:rPr dirty="0" smtClean="0"/>
              <a:t> </a:t>
            </a:r>
            <a:r>
              <a:rPr dirty="0" err="1"/>
              <a:t>supervisé</a:t>
            </a:r>
            <a:r>
              <a:rPr dirty="0"/>
              <a:t> </a:t>
            </a:r>
            <a:r>
              <a:rPr dirty="0" err="1"/>
              <a:t>dans</a:t>
            </a:r>
            <a:r>
              <a:rPr dirty="0"/>
              <a:t> les diagnostics </a:t>
            </a:r>
            <a:r>
              <a:rPr dirty="0" err="1"/>
              <a:t>médicaux</a:t>
            </a:r>
            <a:r>
              <a:rPr dirty="0"/>
              <a:t> : </a:t>
            </a:r>
            <a:r>
              <a:rPr dirty="0" err="1"/>
              <a:t>détection</a:t>
            </a:r>
            <a:r>
              <a:rPr dirty="0"/>
              <a:t> </a:t>
            </a:r>
            <a:r>
              <a:rPr dirty="0" err="1"/>
              <a:t>rapide</a:t>
            </a:r>
            <a:r>
              <a:rPr dirty="0"/>
              <a:t> et </a:t>
            </a:r>
            <a:r>
              <a:rPr dirty="0" err="1"/>
              <a:t>précise</a:t>
            </a:r>
            <a:r>
              <a:rPr dirty="0"/>
              <a:t> du cancer, maladies </a:t>
            </a:r>
            <a:r>
              <a:rPr dirty="0" err="1"/>
              <a:t>cardiaques</a:t>
            </a:r>
            <a:r>
              <a:rPr dirty="0"/>
              <a:t>, etc.</a:t>
            </a:r>
          </a:p>
          <a:p>
            <a:pPr>
              <a:lnSpc>
                <a:spcPct val="200000"/>
              </a:lnSpc>
            </a:pPr>
            <a:r>
              <a:rPr dirty="0" err="1" smtClean="0"/>
              <a:t>Analyse</a:t>
            </a:r>
            <a:r>
              <a:rPr dirty="0" smtClean="0"/>
              <a:t> </a:t>
            </a:r>
            <a:r>
              <a:rPr dirty="0"/>
              <a:t>des images </a:t>
            </a:r>
            <a:r>
              <a:rPr dirty="0" err="1"/>
              <a:t>médicales</a:t>
            </a:r>
            <a:r>
              <a:rPr dirty="0"/>
              <a:t> : IRM, radiographies.</a:t>
            </a:r>
          </a:p>
          <a:p>
            <a:pPr>
              <a:lnSpc>
                <a:spcPct val="200000"/>
              </a:lnSpc>
            </a:pPr>
            <a:r>
              <a:rPr dirty="0" err="1" smtClean="0"/>
              <a:t>Prédiction</a:t>
            </a:r>
            <a:r>
              <a:rPr dirty="0" smtClean="0"/>
              <a:t> </a:t>
            </a:r>
            <a:r>
              <a:rPr dirty="0"/>
              <a:t>des </a:t>
            </a:r>
            <a:r>
              <a:rPr dirty="0" err="1"/>
              <a:t>résultats</a:t>
            </a:r>
            <a:r>
              <a:rPr dirty="0"/>
              <a:t> de </a:t>
            </a:r>
            <a:r>
              <a:rPr dirty="0" err="1"/>
              <a:t>traitements</a:t>
            </a:r>
            <a:r>
              <a:rPr dirty="0"/>
              <a:t> et </a:t>
            </a:r>
            <a:r>
              <a:rPr dirty="0" err="1"/>
              <a:t>gestion</a:t>
            </a:r>
            <a:r>
              <a:rPr dirty="0"/>
              <a:t> des maladies </a:t>
            </a:r>
            <a:r>
              <a:rPr dirty="0" err="1"/>
              <a:t>chroniques</a:t>
            </a:r>
            <a:r>
              <a:rPr dirty="0"/>
              <a:t>.</a:t>
            </a:r>
          </a:p>
        </p:txBody>
      </p:sp>
    </p:spTree>
    <p:extLst>
      <p:ext uri="{BB962C8B-B14F-4D97-AF65-F5344CB8AC3E}">
        <p14:creationId xmlns:p14="http://schemas.microsoft.com/office/powerpoint/2010/main" val="10646059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48768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smtClean="0">
                <a:ln>
                  <a:noFill/>
                </a:ln>
                <a:solidFill>
                  <a:srgbClr val="FFFFFF"/>
                </a:solidFill>
                <a:effectLst/>
                <a:latin typeface="Inter"/>
              </a:rPr>
              <a:t/>
            </a:r>
            <a:br>
              <a:rPr kumimoji="0" lang="fr-FR" altLang="fr-FR" sz="1800" b="0" i="0" u="none" strike="noStrike" cap="none" normalizeH="0" baseline="0" smtClean="0">
                <a:ln>
                  <a:noFill/>
                </a:ln>
                <a:solidFill>
                  <a:srgbClr val="FFFFFF"/>
                </a:solidFill>
                <a:effectLst/>
                <a:latin typeface="Inter"/>
              </a:rPr>
            </a:b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9160"/>
            <a:ext cx="12573000" cy="9260306"/>
          </a:xfrm>
          <a:prstGeom prst="rect">
            <a:avLst/>
          </a:prstGeom>
        </p:spPr>
      </p:pic>
      <p:sp>
        <p:nvSpPr>
          <p:cNvPr id="7" name="Rectangle 6"/>
          <p:cNvSpPr/>
          <p:nvPr/>
        </p:nvSpPr>
        <p:spPr>
          <a:xfrm>
            <a:off x="1859280" y="3028178"/>
            <a:ext cx="9471660" cy="70788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4000" b="1" dirty="0">
                <a:solidFill>
                  <a:srgbClr val="F7F9F9"/>
                </a:solidFill>
                <a:latin typeface="Barlow" panose="020B0604020202020204" charset="0"/>
              </a:rPr>
              <a:t>National Registry Network of Cancer</a:t>
            </a:r>
          </a:p>
        </p:txBody>
      </p:sp>
    </p:spTree>
    <p:extLst>
      <p:ext uri="{BB962C8B-B14F-4D97-AF65-F5344CB8AC3E}">
        <p14:creationId xmlns:p14="http://schemas.microsoft.com/office/powerpoint/2010/main" val="384043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48768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smtClean="0">
                <a:ln>
                  <a:noFill/>
                </a:ln>
                <a:solidFill>
                  <a:srgbClr val="FFFFFF"/>
                </a:solidFill>
                <a:effectLst/>
                <a:latin typeface="Inter"/>
              </a:rPr>
              <a:t/>
            </a:r>
            <a:br>
              <a:rPr kumimoji="0" lang="fr-FR" altLang="fr-FR" sz="1800" b="0" i="0" u="none" strike="noStrike" cap="none" normalizeH="0" baseline="0" smtClean="0">
                <a:ln>
                  <a:noFill/>
                </a:ln>
                <a:solidFill>
                  <a:srgbClr val="FFFFFF"/>
                </a:solidFill>
                <a:effectLst/>
                <a:latin typeface="Inter"/>
              </a:rPr>
            </a:b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9160"/>
            <a:ext cx="12573000" cy="9260306"/>
          </a:xfrm>
          <a:prstGeom prst="rect">
            <a:avLst/>
          </a:prstGeom>
        </p:spPr>
      </p:pic>
      <p:sp>
        <p:nvSpPr>
          <p:cNvPr id="7" name="Rectangle 6"/>
          <p:cNvSpPr/>
          <p:nvPr/>
        </p:nvSpPr>
        <p:spPr>
          <a:xfrm>
            <a:off x="2004060" y="1933804"/>
            <a:ext cx="9113520" cy="286232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sz="4000" b="1" dirty="0" smtClean="0">
                <a:solidFill>
                  <a:srgbClr val="F7F9F9"/>
                </a:solidFill>
                <a:latin typeface="Barlow" panose="020B0604020202020204" charset="0"/>
              </a:rPr>
              <a:t>In Algeria</a:t>
            </a:r>
          </a:p>
          <a:p>
            <a:pPr algn="ctr"/>
            <a:r>
              <a:rPr lang="en-US" sz="4000" b="1" dirty="0" smtClean="0">
                <a:solidFill>
                  <a:srgbClr val="F7F9F9"/>
                </a:solidFill>
                <a:latin typeface="Barlow" panose="020B0604020202020204" charset="0"/>
              </a:rPr>
              <a:t>Cancer </a:t>
            </a:r>
            <a:r>
              <a:rPr lang="en-US" sz="4000" b="1" dirty="0">
                <a:solidFill>
                  <a:srgbClr val="F7F9F9"/>
                </a:solidFill>
                <a:latin typeface="Barlow" panose="020B0604020202020204" charset="0"/>
              </a:rPr>
              <a:t>cases are </a:t>
            </a:r>
            <a:r>
              <a:rPr lang="en-US" sz="4000" b="1" dirty="0" smtClean="0">
                <a:solidFill>
                  <a:srgbClr val="F7F9F9"/>
                </a:solidFill>
                <a:latin typeface="Barlow" panose="020B0604020202020204" charset="0"/>
              </a:rPr>
              <a:t>projected to climb</a:t>
            </a:r>
          </a:p>
          <a:p>
            <a:pPr algn="ctr"/>
            <a:endParaRPr lang="en-US" sz="2000" b="1" dirty="0" smtClean="0">
              <a:solidFill>
                <a:srgbClr val="F7F9F9"/>
              </a:solidFill>
              <a:latin typeface="Barlow" panose="020B0604020202020204" charset="0"/>
            </a:endParaRPr>
          </a:p>
          <a:p>
            <a:pPr algn="ctr"/>
            <a:r>
              <a:rPr lang="en-US" sz="4000" b="1" dirty="0" smtClean="0">
                <a:solidFill>
                  <a:srgbClr val="F7F9F9"/>
                </a:solidFill>
                <a:latin typeface="Barlow" panose="020B0604020202020204" charset="0"/>
              </a:rPr>
              <a:t>from </a:t>
            </a:r>
            <a:r>
              <a:rPr lang="en-US" sz="4000" b="1" dirty="0">
                <a:solidFill>
                  <a:srgbClr val="F7F9F9"/>
                </a:solidFill>
                <a:latin typeface="Barlow" panose="020B0604020202020204" charset="0"/>
              </a:rPr>
              <a:t>42,720 in 2015 to 61,031 </a:t>
            </a:r>
            <a:r>
              <a:rPr lang="en-US" sz="4000" b="1" dirty="0" smtClean="0">
                <a:solidFill>
                  <a:srgbClr val="F7F9F9"/>
                </a:solidFill>
                <a:latin typeface="Barlow" panose="020B0604020202020204" charset="0"/>
              </a:rPr>
              <a:t>by</a:t>
            </a:r>
          </a:p>
          <a:p>
            <a:pPr algn="ctr"/>
            <a:r>
              <a:rPr lang="en-US" sz="4000" b="1" dirty="0" smtClean="0">
                <a:solidFill>
                  <a:srgbClr val="F7F9F9"/>
                </a:solidFill>
                <a:latin typeface="Barlow" panose="020B0604020202020204" charset="0"/>
              </a:rPr>
              <a:t> 2025</a:t>
            </a:r>
            <a:r>
              <a:rPr lang="en-US" sz="4000" b="1" dirty="0">
                <a:solidFill>
                  <a:srgbClr val="F7F9F9"/>
                </a:solidFill>
                <a:latin typeface="Barlow" panose="020B0604020202020204" charset="0"/>
              </a:rPr>
              <a:t> </a:t>
            </a:r>
            <a:r>
              <a:rPr lang="en-US" sz="4000" b="1" dirty="0" smtClean="0">
                <a:solidFill>
                  <a:srgbClr val="F7F9F9"/>
                </a:solidFill>
                <a:latin typeface="Barlow" panose="020B0604020202020204" charset="0"/>
              </a:rPr>
              <a:t>!!!</a:t>
            </a:r>
          </a:p>
        </p:txBody>
      </p:sp>
    </p:spTree>
    <p:extLst>
      <p:ext uri="{BB962C8B-B14F-4D97-AF65-F5344CB8AC3E}">
        <p14:creationId xmlns:p14="http://schemas.microsoft.com/office/powerpoint/2010/main" val="208068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48768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smtClean="0">
                <a:ln>
                  <a:noFill/>
                </a:ln>
                <a:solidFill>
                  <a:srgbClr val="FFFFFF"/>
                </a:solidFill>
                <a:effectLst/>
                <a:latin typeface="Inter"/>
              </a:rPr>
              <a:t/>
            </a:r>
            <a:br>
              <a:rPr kumimoji="0" lang="fr-FR" altLang="fr-FR" sz="1800" b="0" i="0" u="none" strike="noStrike" cap="none" normalizeH="0" baseline="0" smtClean="0">
                <a:ln>
                  <a:noFill/>
                </a:ln>
                <a:solidFill>
                  <a:srgbClr val="FFFFFF"/>
                </a:solidFill>
                <a:effectLst/>
                <a:latin typeface="Inter"/>
              </a:rPr>
            </a:b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9160"/>
            <a:ext cx="12573000" cy="9260306"/>
          </a:xfrm>
          <a:prstGeom prst="rect">
            <a:avLst/>
          </a:prstGeom>
        </p:spPr>
      </p:pic>
      <p:sp>
        <p:nvSpPr>
          <p:cNvPr id="7" name="Rectangle 6"/>
          <p:cNvSpPr/>
          <p:nvPr/>
        </p:nvSpPr>
        <p:spPr>
          <a:xfrm>
            <a:off x="2110740" y="2857134"/>
            <a:ext cx="9113520" cy="132343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lvl="0" algn="ctr"/>
            <a:r>
              <a:rPr lang="en-US" altLang="fr-FR" sz="4000" b="1" dirty="0" smtClean="0">
                <a:solidFill>
                  <a:srgbClr val="F7F9F9"/>
                </a:solidFill>
                <a:latin typeface="Barlow" panose="020B0604020202020204" charset="0"/>
              </a:rPr>
              <a:t>Facing the Rise of Cancer in Algeria: </a:t>
            </a:r>
          </a:p>
          <a:p>
            <a:pPr lvl="0" algn="ctr"/>
            <a:r>
              <a:rPr lang="en-US" altLang="fr-FR" sz="4000" b="1" dirty="0" smtClean="0">
                <a:solidFill>
                  <a:srgbClr val="F7F9F9"/>
                </a:solidFill>
                <a:latin typeface="Barlow" panose="020B0604020202020204" charset="0"/>
              </a:rPr>
              <a:t>Can Machine Learning Offer Hope?</a:t>
            </a:r>
            <a:endParaRPr lang="fr-FR" altLang="fr-FR" sz="4000" b="1" dirty="0">
              <a:solidFill>
                <a:srgbClr val="F7F9F9"/>
              </a:solidFill>
              <a:latin typeface="Barlow" panose="020B0604020202020204" charset="0"/>
            </a:endParaRPr>
          </a:p>
        </p:txBody>
      </p:sp>
    </p:spTree>
    <p:extLst>
      <p:ext uri="{BB962C8B-B14F-4D97-AF65-F5344CB8AC3E}">
        <p14:creationId xmlns:p14="http://schemas.microsoft.com/office/powerpoint/2010/main" val="22221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707971"/>
            <a:ext cx="11689080" cy="6037081"/>
          </a:xfrm>
          <a:prstGeom prst="rect">
            <a:avLst/>
          </a:prstGeom>
        </p:spPr>
      </p:pic>
      <p:sp>
        <p:nvSpPr>
          <p:cNvPr id="4" name="Rectangle 1"/>
          <p:cNvSpPr>
            <a:spLocks noChangeArrowheads="1"/>
          </p:cNvSpPr>
          <p:nvPr/>
        </p:nvSpPr>
        <p:spPr bwMode="auto">
          <a:xfrm>
            <a:off x="0" y="-94564"/>
            <a:ext cx="8670963" cy="646331"/>
          </a:xfrm>
          <a:prstGeom prst="rect">
            <a:avLst/>
          </a:prstGeom>
          <a:noFill/>
          <a:ln>
            <a:noFill/>
          </a:ln>
          <a:effec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600" b="1" u="none" strike="noStrike" cap="none" normalizeH="0" baseline="0" dirty="0" smtClean="0">
                <a:ln>
                  <a:noFill/>
                </a:ln>
                <a:solidFill>
                  <a:srgbClr val="17CBD8"/>
                </a:solidFill>
                <a:effectLst/>
                <a:latin typeface="Barlow" panose="020B0604020202020204" charset="0"/>
              </a:rPr>
              <a:t>Neuroendocrine </a:t>
            </a:r>
            <a:r>
              <a:rPr kumimoji="0" lang="fr-FR" altLang="fr-FR" sz="3600" b="1" u="none" strike="noStrike" cap="none" normalizeH="0" baseline="0" dirty="0" err="1" smtClean="0">
                <a:ln>
                  <a:noFill/>
                </a:ln>
                <a:solidFill>
                  <a:srgbClr val="17CBD8"/>
                </a:solidFill>
                <a:effectLst/>
                <a:latin typeface="Barlow" panose="020B0604020202020204" charset="0"/>
              </a:rPr>
              <a:t>Tumors</a:t>
            </a:r>
            <a:r>
              <a:rPr kumimoji="0" lang="fr-FR" altLang="fr-FR" sz="3600" b="1" u="none" strike="noStrike" cap="none" normalizeH="0" baseline="0" dirty="0" smtClean="0">
                <a:ln>
                  <a:noFill/>
                </a:ln>
                <a:solidFill>
                  <a:srgbClr val="17CBD8"/>
                </a:solidFill>
                <a:effectLst/>
                <a:latin typeface="Barlow" panose="020B0604020202020204" charset="0"/>
              </a:rPr>
              <a:t>: </a:t>
            </a:r>
            <a:r>
              <a:rPr kumimoji="0" lang="fr-FR" altLang="fr-FR" sz="3600" b="1" u="none" strike="noStrike" cap="none" normalizeH="0" baseline="0" dirty="0" err="1" smtClean="0">
                <a:ln>
                  <a:noFill/>
                </a:ln>
                <a:solidFill>
                  <a:srgbClr val="17CBD8"/>
                </a:solidFill>
                <a:effectLst/>
                <a:latin typeface="Barlow" panose="020B0604020202020204" charset="0"/>
              </a:rPr>
              <a:t>What</a:t>
            </a:r>
            <a:r>
              <a:rPr kumimoji="0" lang="fr-FR" altLang="fr-FR" sz="3600" b="1" u="none" strike="noStrike" cap="none" normalizeH="0" baseline="0" dirty="0" smtClean="0">
                <a:ln>
                  <a:noFill/>
                </a:ln>
                <a:solidFill>
                  <a:srgbClr val="17CBD8"/>
                </a:solidFill>
                <a:effectLst/>
                <a:latin typeface="Barlow" panose="020B0604020202020204" charset="0"/>
              </a:rPr>
              <a:t> Are </a:t>
            </a:r>
            <a:r>
              <a:rPr kumimoji="0" lang="fr-FR" altLang="fr-FR" sz="3600" b="1" u="none" strike="noStrike" cap="none" normalizeH="0" baseline="0" dirty="0" err="1" smtClean="0">
                <a:ln>
                  <a:noFill/>
                </a:ln>
                <a:solidFill>
                  <a:srgbClr val="17CBD8"/>
                </a:solidFill>
                <a:effectLst/>
                <a:latin typeface="Barlow" panose="020B0604020202020204" charset="0"/>
              </a:rPr>
              <a:t>They</a:t>
            </a:r>
            <a:r>
              <a:rPr kumimoji="0" lang="fr-FR" altLang="fr-FR" sz="3600" b="1" u="none" strike="noStrike" cap="none" normalizeH="0" baseline="0" dirty="0" smtClean="0">
                <a:ln>
                  <a:noFill/>
                </a:ln>
                <a:solidFill>
                  <a:srgbClr val="17CBD8"/>
                </a:solidFill>
                <a:effectLst/>
                <a:latin typeface="Barlow" panose="020B0604020202020204" charset="0"/>
              </a:rPr>
              <a:t>?</a:t>
            </a:r>
          </a:p>
        </p:txBody>
      </p:sp>
      <p:sp>
        <p:nvSpPr>
          <p:cNvPr id="5" name="Rectangle 2"/>
          <p:cNvSpPr>
            <a:spLocks noChangeArrowheads="1"/>
          </p:cNvSpPr>
          <p:nvPr/>
        </p:nvSpPr>
        <p:spPr bwMode="auto">
          <a:xfrm>
            <a:off x="0" y="0"/>
            <a:ext cx="4876800" cy="0"/>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smtClean="0">
                <a:ln>
                  <a:noFill/>
                </a:ln>
                <a:solidFill>
                  <a:srgbClr val="FFFFFF"/>
                </a:solidFill>
                <a:effectLst/>
                <a:latin typeface="Inter"/>
              </a:rPr>
              <a:t/>
            </a:r>
            <a:br>
              <a:rPr kumimoji="0" lang="fr-FR" altLang="fr-FR" sz="1800" b="0" i="0" u="none" strike="noStrike" cap="none" normalizeH="0" baseline="0" smtClean="0">
                <a:ln>
                  <a:noFill/>
                </a:ln>
                <a:solidFill>
                  <a:srgbClr val="FFFFFF"/>
                </a:solidFill>
                <a:effectLst/>
                <a:latin typeface="Inter"/>
              </a:rPr>
            </a:b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727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3168B358-90DE-5E49-97E9-3FD7129BD5D5}"/>
              </a:ext>
            </a:extLst>
          </p:cNvPr>
          <p:cNvSpPr/>
          <p:nvPr/>
        </p:nvSpPr>
        <p:spPr>
          <a:xfrm rot="16200000">
            <a:off x="5955656" y="621653"/>
            <a:ext cx="6265866" cy="62068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Marcador de texto 1">
            <a:extLst>
              <a:ext uri="{FF2B5EF4-FFF2-40B4-BE49-F238E27FC236}">
                <a16:creationId xmlns:a16="http://schemas.microsoft.com/office/drawing/2014/main" id="{FF3881A6-EF6C-1549-A820-F3425FC89881}"/>
              </a:ext>
            </a:extLst>
          </p:cNvPr>
          <p:cNvSpPr>
            <a:spLocks noGrp="1"/>
          </p:cNvSpPr>
          <p:nvPr>
            <p:ph type="body" sz="quarter" idx="10"/>
          </p:nvPr>
        </p:nvSpPr>
        <p:spPr/>
        <p:txBody>
          <a:bodyPr/>
          <a:lstStyle/>
          <a:p>
            <a:endParaRPr lang="es-ES" dirty="0"/>
          </a:p>
        </p:txBody>
      </p:sp>
      <p:sp>
        <p:nvSpPr>
          <p:cNvPr id="3" name="CuadroTexto 2">
            <a:extLst>
              <a:ext uri="{FF2B5EF4-FFF2-40B4-BE49-F238E27FC236}">
                <a16:creationId xmlns:a16="http://schemas.microsoft.com/office/drawing/2014/main" id="{CE80DE80-11CB-8A44-ACB1-D56D6B66D609}"/>
              </a:ext>
            </a:extLst>
          </p:cNvPr>
          <p:cNvSpPr txBox="1"/>
          <p:nvPr/>
        </p:nvSpPr>
        <p:spPr>
          <a:xfrm>
            <a:off x="101974" y="-1"/>
            <a:ext cx="5783211" cy="584775"/>
          </a:xfrm>
          <a:prstGeom prst="rect">
            <a:avLst/>
          </a:prstGeom>
          <a:noFill/>
        </p:spPr>
        <p:txBody>
          <a:bodyPr wrap="square" rtlCol="0">
            <a:spAutoFit/>
          </a:bodyPr>
          <a:lstStyle/>
          <a:p>
            <a:r>
              <a:rPr lang="fr-BE" sz="3200" b="1" dirty="0" err="1">
                <a:solidFill>
                  <a:srgbClr val="17CBD8"/>
                </a:solidFill>
                <a:latin typeface="Barlow" pitchFamily="2" charset="77"/>
              </a:rPr>
              <a:t>NETs</a:t>
            </a:r>
            <a:r>
              <a:rPr lang="fr-BE" sz="3200" b="1" dirty="0">
                <a:solidFill>
                  <a:srgbClr val="17CBD8"/>
                </a:solidFill>
                <a:latin typeface="Barlow" pitchFamily="2" charset="77"/>
              </a:rPr>
              <a:t> </a:t>
            </a:r>
            <a:r>
              <a:rPr lang="fr-BE" sz="3200" b="1" dirty="0" err="1">
                <a:solidFill>
                  <a:srgbClr val="17CBD8"/>
                </a:solidFill>
                <a:latin typeface="Barlow" pitchFamily="2" charset="77"/>
              </a:rPr>
              <a:t>Diagnosis</a:t>
            </a:r>
            <a:r>
              <a:rPr lang="fr-BE" sz="3200" b="1" dirty="0">
                <a:solidFill>
                  <a:srgbClr val="17CBD8"/>
                </a:solidFill>
                <a:latin typeface="Barlow" pitchFamily="2" charset="77"/>
              </a:rPr>
              <a:t> </a:t>
            </a:r>
            <a:r>
              <a:rPr lang="fr-BE" sz="3200" b="1" dirty="0" err="1">
                <a:solidFill>
                  <a:srgbClr val="17CBD8"/>
                </a:solidFill>
                <a:latin typeface="Barlow" pitchFamily="2" charset="77"/>
              </a:rPr>
              <a:t>problem</a:t>
            </a:r>
            <a:endParaRPr lang="fr-BE" sz="3200" b="1" dirty="0">
              <a:solidFill>
                <a:srgbClr val="17CBD8"/>
              </a:solidFill>
              <a:latin typeface="Barlow" pitchFamily="2" charset="77"/>
            </a:endParaRPr>
          </a:p>
        </p:txBody>
      </p:sp>
      <p:sp>
        <p:nvSpPr>
          <p:cNvPr id="9" name="CuadroTexto 8">
            <a:extLst>
              <a:ext uri="{FF2B5EF4-FFF2-40B4-BE49-F238E27FC236}">
                <a16:creationId xmlns:a16="http://schemas.microsoft.com/office/drawing/2014/main" id="{CBFE87C4-B745-E44F-BEB5-7E5186191221}"/>
              </a:ext>
            </a:extLst>
          </p:cNvPr>
          <p:cNvSpPr txBox="1"/>
          <p:nvPr/>
        </p:nvSpPr>
        <p:spPr>
          <a:xfrm>
            <a:off x="7501248" y="1328121"/>
            <a:ext cx="3852551" cy="584775"/>
          </a:xfrm>
          <a:prstGeom prst="rect">
            <a:avLst/>
          </a:prstGeom>
          <a:noFill/>
        </p:spPr>
        <p:txBody>
          <a:bodyPr wrap="square" rtlCol="0">
            <a:spAutoFit/>
          </a:bodyPr>
          <a:lstStyle/>
          <a:p>
            <a:r>
              <a:rPr lang="en-US" sz="1600" b="1" dirty="0">
                <a:solidFill>
                  <a:schemeClr val="accent5"/>
                </a:solidFill>
                <a:latin typeface="Barlow" pitchFamily="2" charset="77"/>
              </a:rPr>
              <a:t>slow-growing and </a:t>
            </a:r>
            <a:r>
              <a:rPr lang="en-US" sz="1600" b="1" dirty="0" smtClean="0">
                <a:solidFill>
                  <a:schemeClr val="accent5"/>
                </a:solidFill>
                <a:latin typeface="Barlow" pitchFamily="2" charset="77"/>
              </a:rPr>
              <a:t>remain non-specific </a:t>
            </a:r>
            <a:r>
              <a:rPr lang="en-US" sz="1600" b="1" dirty="0">
                <a:solidFill>
                  <a:schemeClr val="accent5"/>
                </a:solidFill>
                <a:latin typeface="Barlow" pitchFamily="2" charset="77"/>
              </a:rPr>
              <a:t>symptoms</a:t>
            </a:r>
            <a:endParaRPr lang="es-ES" sz="1600" b="1" dirty="0">
              <a:solidFill>
                <a:schemeClr val="accent5"/>
              </a:solidFill>
              <a:latin typeface="Barlow" pitchFamily="2" charset="77"/>
            </a:endParaRPr>
          </a:p>
        </p:txBody>
      </p:sp>
      <p:sp>
        <p:nvSpPr>
          <p:cNvPr id="10" name="CuadroTexto 9">
            <a:extLst>
              <a:ext uri="{FF2B5EF4-FFF2-40B4-BE49-F238E27FC236}">
                <a16:creationId xmlns:a16="http://schemas.microsoft.com/office/drawing/2014/main" id="{0A093590-38F8-BE42-BD0E-D5D798D0C17D}"/>
              </a:ext>
            </a:extLst>
          </p:cNvPr>
          <p:cNvSpPr txBox="1"/>
          <p:nvPr/>
        </p:nvSpPr>
        <p:spPr>
          <a:xfrm>
            <a:off x="7501248" y="1859507"/>
            <a:ext cx="3318645" cy="646331"/>
          </a:xfrm>
          <a:prstGeom prst="rect">
            <a:avLst/>
          </a:prstGeom>
          <a:noFill/>
        </p:spPr>
        <p:txBody>
          <a:bodyPr wrap="square" rtlCol="0">
            <a:spAutoFit/>
          </a:bodyPr>
          <a:lstStyle/>
          <a:p>
            <a:r>
              <a:rPr lang="en-US" sz="1200" dirty="0">
                <a:solidFill>
                  <a:schemeClr val="bg1"/>
                </a:solidFill>
                <a:latin typeface="Barlow" pitchFamily="2" charset="77"/>
              </a:rPr>
              <a:t>Neuroendocrine tumors (NETs) present a diagnostic challenge due to non-specific symptoms</a:t>
            </a:r>
            <a:endParaRPr lang="es-ES" sz="1200" dirty="0">
              <a:solidFill>
                <a:schemeClr val="bg1"/>
              </a:solidFill>
              <a:latin typeface="Barlow" pitchFamily="2" charset="77"/>
            </a:endParaRPr>
          </a:p>
        </p:txBody>
      </p:sp>
      <p:cxnSp>
        <p:nvCxnSpPr>
          <p:cNvPr id="16" name="Conector recto 15">
            <a:extLst>
              <a:ext uri="{FF2B5EF4-FFF2-40B4-BE49-F238E27FC236}">
                <a16:creationId xmlns:a16="http://schemas.microsoft.com/office/drawing/2014/main" id="{6A07FBA0-45F3-5042-8B75-6D4590F8260B}"/>
              </a:ext>
            </a:extLst>
          </p:cNvPr>
          <p:cNvCxnSpPr/>
          <p:nvPr/>
        </p:nvCxnSpPr>
        <p:spPr>
          <a:xfrm>
            <a:off x="6928025" y="592132"/>
            <a:ext cx="0" cy="6265867"/>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dondear rectángulo de esquina diagonal 18">
            <a:extLst>
              <a:ext uri="{FF2B5EF4-FFF2-40B4-BE49-F238E27FC236}">
                <a16:creationId xmlns:a16="http://schemas.microsoft.com/office/drawing/2014/main" id="{A024C2A7-3D3B-2C44-9AA1-339628292B30}"/>
              </a:ext>
            </a:extLst>
          </p:cNvPr>
          <p:cNvSpPr/>
          <p:nvPr/>
        </p:nvSpPr>
        <p:spPr>
          <a:xfrm>
            <a:off x="6596654" y="1494058"/>
            <a:ext cx="662742" cy="599233"/>
          </a:xfrm>
          <a:prstGeom prst="round2DiagRect">
            <a:avLst>
              <a:gd name="adj1" fmla="val 19492"/>
              <a:gd name="adj2" fmla="val 0"/>
            </a:avLst>
          </a:prstGeom>
          <a:solidFill>
            <a:schemeClr val="accent1">
              <a:lumMod val="40000"/>
              <a:lumOff val="60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CuadroTexto 22">
            <a:extLst>
              <a:ext uri="{FF2B5EF4-FFF2-40B4-BE49-F238E27FC236}">
                <a16:creationId xmlns:a16="http://schemas.microsoft.com/office/drawing/2014/main" id="{B35A6699-E759-4946-B6AE-24955AC8CD40}"/>
              </a:ext>
            </a:extLst>
          </p:cNvPr>
          <p:cNvSpPr txBox="1"/>
          <p:nvPr/>
        </p:nvSpPr>
        <p:spPr>
          <a:xfrm>
            <a:off x="7501248" y="2796208"/>
            <a:ext cx="3852551" cy="338554"/>
          </a:xfrm>
          <a:prstGeom prst="rect">
            <a:avLst/>
          </a:prstGeom>
          <a:noFill/>
        </p:spPr>
        <p:txBody>
          <a:bodyPr wrap="square" rtlCol="0">
            <a:spAutoFit/>
          </a:bodyPr>
          <a:lstStyle/>
          <a:p>
            <a:r>
              <a:rPr lang="en-US" sz="1600" b="1" dirty="0">
                <a:solidFill>
                  <a:schemeClr val="accent5"/>
                </a:solidFill>
                <a:latin typeface="Barlow" pitchFamily="2" charset="77"/>
              </a:rPr>
              <a:t>develop in different organs</a:t>
            </a:r>
            <a:endParaRPr lang="es-ES" sz="1600" b="1" dirty="0">
              <a:solidFill>
                <a:schemeClr val="accent5"/>
              </a:solidFill>
              <a:latin typeface="Barlow" pitchFamily="2" charset="77"/>
            </a:endParaRPr>
          </a:p>
        </p:txBody>
      </p:sp>
      <p:sp>
        <p:nvSpPr>
          <p:cNvPr id="24" name="CuadroTexto 23">
            <a:extLst>
              <a:ext uri="{FF2B5EF4-FFF2-40B4-BE49-F238E27FC236}">
                <a16:creationId xmlns:a16="http://schemas.microsoft.com/office/drawing/2014/main" id="{9E11FF40-9BC5-EC4E-9CC9-AF80E92B8A59}"/>
              </a:ext>
            </a:extLst>
          </p:cNvPr>
          <p:cNvSpPr txBox="1"/>
          <p:nvPr/>
        </p:nvSpPr>
        <p:spPr>
          <a:xfrm>
            <a:off x="7501248" y="3213294"/>
            <a:ext cx="3318645" cy="461665"/>
          </a:xfrm>
          <a:prstGeom prst="rect">
            <a:avLst/>
          </a:prstGeom>
          <a:noFill/>
        </p:spPr>
        <p:txBody>
          <a:bodyPr wrap="square" rtlCol="0">
            <a:spAutoFit/>
          </a:bodyPr>
          <a:lstStyle/>
          <a:p>
            <a:r>
              <a:rPr lang="en-US" sz="1200" dirty="0">
                <a:solidFill>
                  <a:schemeClr val="bg1"/>
                </a:solidFill>
                <a:latin typeface="Barlow" pitchFamily="2" charset="77"/>
              </a:rPr>
              <a:t>NETs can develop in different organs, leading to a variety of symptoms.</a:t>
            </a:r>
            <a:endParaRPr lang="es-ES" sz="1200" dirty="0">
              <a:solidFill>
                <a:schemeClr val="bg1"/>
              </a:solidFill>
              <a:latin typeface="Barlow" pitchFamily="2" charset="77"/>
            </a:endParaRPr>
          </a:p>
        </p:txBody>
      </p:sp>
      <p:sp>
        <p:nvSpPr>
          <p:cNvPr id="26" name="Redondear rectángulo de esquina diagonal 25">
            <a:extLst>
              <a:ext uri="{FF2B5EF4-FFF2-40B4-BE49-F238E27FC236}">
                <a16:creationId xmlns:a16="http://schemas.microsoft.com/office/drawing/2014/main" id="{D0DA672B-304C-3B4D-9215-637F35F9A2C5}"/>
              </a:ext>
            </a:extLst>
          </p:cNvPr>
          <p:cNvSpPr/>
          <p:nvPr/>
        </p:nvSpPr>
        <p:spPr>
          <a:xfrm>
            <a:off x="6596654" y="2847845"/>
            <a:ext cx="662742" cy="599233"/>
          </a:xfrm>
          <a:prstGeom prst="round2DiagRect">
            <a:avLst>
              <a:gd name="adj1" fmla="val 19492"/>
              <a:gd name="adj2" fmla="val 0"/>
            </a:avLst>
          </a:prstGeom>
          <a:solidFill>
            <a:schemeClr val="accent1">
              <a:lumMod val="40000"/>
              <a:lumOff val="60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CuadroTexto 27">
            <a:extLst>
              <a:ext uri="{FF2B5EF4-FFF2-40B4-BE49-F238E27FC236}">
                <a16:creationId xmlns:a16="http://schemas.microsoft.com/office/drawing/2014/main" id="{9EABCA99-2AD0-9C45-81B5-19A663AD5208}"/>
              </a:ext>
            </a:extLst>
          </p:cNvPr>
          <p:cNvSpPr txBox="1"/>
          <p:nvPr/>
        </p:nvSpPr>
        <p:spPr>
          <a:xfrm>
            <a:off x="7501248" y="4126244"/>
            <a:ext cx="3852551" cy="338554"/>
          </a:xfrm>
          <a:prstGeom prst="rect">
            <a:avLst/>
          </a:prstGeom>
          <a:noFill/>
        </p:spPr>
        <p:txBody>
          <a:bodyPr wrap="square" rtlCol="0">
            <a:spAutoFit/>
          </a:bodyPr>
          <a:lstStyle/>
          <a:p>
            <a:r>
              <a:rPr lang="es-ES" sz="1600" b="1" dirty="0">
                <a:solidFill>
                  <a:schemeClr val="accent5"/>
                </a:solidFill>
                <a:latin typeface="Barlow" pitchFamily="2" charset="77"/>
              </a:rPr>
              <a:t> </a:t>
            </a:r>
            <a:r>
              <a:rPr lang="es-ES" sz="1600" b="1" dirty="0" err="1">
                <a:solidFill>
                  <a:schemeClr val="accent5"/>
                </a:solidFill>
                <a:latin typeface="Barlow" pitchFamily="2" charset="77"/>
              </a:rPr>
              <a:t>delays</a:t>
            </a:r>
            <a:r>
              <a:rPr lang="es-ES" sz="1600" b="1" dirty="0">
                <a:solidFill>
                  <a:schemeClr val="accent5"/>
                </a:solidFill>
                <a:latin typeface="Barlow" pitchFamily="2" charset="77"/>
              </a:rPr>
              <a:t> in diagnosis</a:t>
            </a:r>
          </a:p>
        </p:txBody>
      </p:sp>
      <p:sp>
        <p:nvSpPr>
          <p:cNvPr id="29" name="CuadroTexto 28">
            <a:extLst>
              <a:ext uri="{FF2B5EF4-FFF2-40B4-BE49-F238E27FC236}">
                <a16:creationId xmlns:a16="http://schemas.microsoft.com/office/drawing/2014/main" id="{C8FDA46F-5BE1-874E-A539-A5BB70E3B204}"/>
              </a:ext>
            </a:extLst>
          </p:cNvPr>
          <p:cNvSpPr txBox="1"/>
          <p:nvPr/>
        </p:nvSpPr>
        <p:spPr>
          <a:xfrm>
            <a:off x="7501248" y="4543330"/>
            <a:ext cx="3318645" cy="461665"/>
          </a:xfrm>
          <a:prstGeom prst="rect">
            <a:avLst/>
          </a:prstGeom>
          <a:noFill/>
        </p:spPr>
        <p:txBody>
          <a:bodyPr wrap="square" rtlCol="0">
            <a:spAutoFit/>
          </a:bodyPr>
          <a:lstStyle/>
          <a:p>
            <a:r>
              <a:rPr lang="en-US" sz="1200" dirty="0">
                <a:solidFill>
                  <a:schemeClr val="bg1"/>
                </a:solidFill>
                <a:latin typeface="Barlow" pitchFamily="2" charset="77"/>
              </a:rPr>
              <a:t>NETs are rare, which can cause delays in diagnosis.</a:t>
            </a:r>
          </a:p>
        </p:txBody>
      </p:sp>
      <p:sp>
        <p:nvSpPr>
          <p:cNvPr id="31" name="Redondear rectángulo de esquina diagonal 30">
            <a:extLst>
              <a:ext uri="{FF2B5EF4-FFF2-40B4-BE49-F238E27FC236}">
                <a16:creationId xmlns:a16="http://schemas.microsoft.com/office/drawing/2014/main" id="{0D75DD86-0F54-E94F-89CB-770E613A36E0}"/>
              </a:ext>
            </a:extLst>
          </p:cNvPr>
          <p:cNvSpPr/>
          <p:nvPr/>
        </p:nvSpPr>
        <p:spPr>
          <a:xfrm>
            <a:off x="6596654" y="4177881"/>
            <a:ext cx="662742" cy="599233"/>
          </a:xfrm>
          <a:prstGeom prst="round2DiagRect">
            <a:avLst>
              <a:gd name="adj1" fmla="val 19492"/>
              <a:gd name="adj2" fmla="val 0"/>
            </a:avLst>
          </a:prstGeom>
          <a:solidFill>
            <a:schemeClr val="accent1">
              <a:lumMod val="40000"/>
              <a:lumOff val="60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uadroTexto 32">
            <a:extLst>
              <a:ext uri="{FF2B5EF4-FFF2-40B4-BE49-F238E27FC236}">
                <a16:creationId xmlns:a16="http://schemas.microsoft.com/office/drawing/2014/main" id="{F6715E66-8B43-944F-B9E3-28C048CDDE5E}"/>
              </a:ext>
            </a:extLst>
          </p:cNvPr>
          <p:cNvSpPr txBox="1"/>
          <p:nvPr/>
        </p:nvSpPr>
        <p:spPr>
          <a:xfrm>
            <a:off x="7501248" y="5488416"/>
            <a:ext cx="3852551" cy="338554"/>
          </a:xfrm>
          <a:prstGeom prst="rect">
            <a:avLst/>
          </a:prstGeom>
          <a:noFill/>
        </p:spPr>
        <p:txBody>
          <a:bodyPr wrap="square" rtlCol="0">
            <a:spAutoFit/>
          </a:bodyPr>
          <a:lstStyle/>
          <a:p>
            <a:r>
              <a:rPr lang="es-ES" sz="1600" b="1" dirty="0" err="1">
                <a:solidFill>
                  <a:schemeClr val="accent5"/>
                </a:solidFill>
                <a:latin typeface="Barlow" pitchFamily="2" charset="77"/>
              </a:rPr>
              <a:t>NETs</a:t>
            </a:r>
            <a:r>
              <a:rPr lang="es-ES" sz="1600" b="1" dirty="0">
                <a:solidFill>
                  <a:schemeClr val="accent5"/>
                </a:solidFill>
                <a:latin typeface="Barlow" pitchFamily="2" charset="77"/>
              </a:rPr>
              <a:t> </a:t>
            </a:r>
            <a:r>
              <a:rPr lang="es-ES" sz="1600" b="1" dirty="0" err="1">
                <a:solidFill>
                  <a:schemeClr val="accent5"/>
                </a:solidFill>
                <a:latin typeface="Barlow" pitchFamily="2" charset="77"/>
              </a:rPr>
              <a:t>requires</a:t>
            </a:r>
            <a:r>
              <a:rPr lang="es-ES" sz="1600" b="1" dirty="0">
                <a:solidFill>
                  <a:schemeClr val="accent5"/>
                </a:solidFill>
                <a:latin typeface="Barlow" pitchFamily="2" charset="77"/>
              </a:rPr>
              <a:t> a </a:t>
            </a:r>
            <a:r>
              <a:rPr lang="es-ES" sz="1600" b="1" dirty="0" err="1">
                <a:solidFill>
                  <a:schemeClr val="accent5"/>
                </a:solidFill>
                <a:latin typeface="Barlow" pitchFamily="2" charset="77"/>
              </a:rPr>
              <a:t>multidisciplinary</a:t>
            </a:r>
            <a:r>
              <a:rPr lang="es-ES" sz="1600" b="1" dirty="0">
                <a:solidFill>
                  <a:schemeClr val="accent5"/>
                </a:solidFill>
                <a:latin typeface="Barlow" pitchFamily="2" charset="77"/>
              </a:rPr>
              <a:t> </a:t>
            </a:r>
          </a:p>
        </p:txBody>
      </p:sp>
      <p:sp>
        <p:nvSpPr>
          <p:cNvPr id="34" name="CuadroTexto 33">
            <a:extLst>
              <a:ext uri="{FF2B5EF4-FFF2-40B4-BE49-F238E27FC236}">
                <a16:creationId xmlns:a16="http://schemas.microsoft.com/office/drawing/2014/main" id="{60D45ABB-87FC-094B-A66B-11531A897FEC}"/>
              </a:ext>
            </a:extLst>
          </p:cNvPr>
          <p:cNvSpPr txBox="1"/>
          <p:nvPr/>
        </p:nvSpPr>
        <p:spPr>
          <a:xfrm>
            <a:off x="7501248" y="5905502"/>
            <a:ext cx="3318645" cy="646331"/>
          </a:xfrm>
          <a:prstGeom prst="rect">
            <a:avLst/>
          </a:prstGeom>
          <a:noFill/>
        </p:spPr>
        <p:txBody>
          <a:bodyPr wrap="square" rtlCol="0">
            <a:spAutoFit/>
          </a:bodyPr>
          <a:lstStyle/>
          <a:p>
            <a:r>
              <a:rPr lang="en-US" sz="1200" dirty="0">
                <a:solidFill>
                  <a:schemeClr val="bg1"/>
                </a:solidFill>
                <a:latin typeface="Barlow" pitchFamily="2" charset="77"/>
              </a:rPr>
              <a:t>Diagnosing NETs requires a multidisciplinary approach and can be complex due to their similarity to normal tissues.</a:t>
            </a:r>
          </a:p>
        </p:txBody>
      </p:sp>
      <p:sp>
        <p:nvSpPr>
          <p:cNvPr id="36" name="Redondear rectángulo de esquina diagonal 35">
            <a:extLst>
              <a:ext uri="{FF2B5EF4-FFF2-40B4-BE49-F238E27FC236}">
                <a16:creationId xmlns:a16="http://schemas.microsoft.com/office/drawing/2014/main" id="{D719BCA9-776B-6E41-877D-B85C734228F8}"/>
              </a:ext>
            </a:extLst>
          </p:cNvPr>
          <p:cNvSpPr/>
          <p:nvPr/>
        </p:nvSpPr>
        <p:spPr>
          <a:xfrm>
            <a:off x="6596654" y="5540053"/>
            <a:ext cx="662742" cy="599233"/>
          </a:xfrm>
          <a:prstGeom prst="round2DiagRect">
            <a:avLst>
              <a:gd name="adj1" fmla="val 19492"/>
              <a:gd name="adj2" fmla="val 0"/>
            </a:avLst>
          </a:prstGeom>
          <a:solidFill>
            <a:schemeClr val="accent1">
              <a:lumMod val="40000"/>
              <a:lumOff val="60000"/>
            </a:scheme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8" name="Gráfico 37">
            <a:extLst>
              <a:ext uri="{FF2B5EF4-FFF2-40B4-BE49-F238E27FC236}">
                <a16:creationId xmlns:a16="http://schemas.microsoft.com/office/drawing/2014/main" id="{8E678FF4-971F-2642-9E2F-03F666FB8C9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6743090" y="1608739"/>
            <a:ext cx="369870" cy="369870"/>
          </a:xfrm>
          <a:prstGeom prst="rect">
            <a:avLst/>
          </a:prstGeom>
        </p:spPr>
      </p:pic>
      <p:pic>
        <p:nvPicPr>
          <p:cNvPr id="39" name="Gráfico 38">
            <a:extLst>
              <a:ext uri="{FF2B5EF4-FFF2-40B4-BE49-F238E27FC236}">
                <a16:creationId xmlns:a16="http://schemas.microsoft.com/office/drawing/2014/main" id="{14CB2506-C8D3-1644-8717-9A5ADA2C2B0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6743090" y="2931512"/>
            <a:ext cx="369870" cy="369870"/>
          </a:xfrm>
          <a:prstGeom prst="rect">
            <a:avLst/>
          </a:prstGeom>
        </p:spPr>
      </p:pic>
      <p:pic>
        <p:nvPicPr>
          <p:cNvPr id="40" name="Gráfico 39">
            <a:extLst>
              <a:ext uri="{FF2B5EF4-FFF2-40B4-BE49-F238E27FC236}">
                <a16:creationId xmlns:a16="http://schemas.microsoft.com/office/drawing/2014/main" id="{A78A1F8C-E6D5-BA41-890D-548EC6D5E24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6743090" y="4289796"/>
            <a:ext cx="369870" cy="369870"/>
          </a:xfrm>
          <a:prstGeom prst="rect">
            <a:avLst/>
          </a:prstGeom>
        </p:spPr>
      </p:pic>
      <p:pic>
        <p:nvPicPr>
          <p:cNvPr id="41" name="Gráfico 40">
            <a:extLst>
              <a:ext uri="{FF2B5EF4-FFF2-40B4-BE49-F238E27FC236}">
                <a16:creationId xmlns:a16="http://schemas.microsoft.com/office/drawing/2014/main" id="{0FC14C79-3AC8-9C42-A99B-3B3687D3BAE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6743090" y="5648079"/>
            <a:ext cx="369870" cy="36987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308" y="699372"/>
            <a:ext cx="802413" cy="1123758"/>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592130"/>
            <a:ext cx="6023432" cy="6265870"/>
          </a:xfrm>
          <a:prstGeom prst="rect">
            <a:avLst/>
          </a:prstGeom>
        </p:spPr>
      </p:pic>
      <p:sp>
        <p:nvSpPr>
          <p:cNvPr id="4" name="Rectangle 3"/>
          <p:cNvSpPr/>
          <p:nvPr/>
        </p:nvSpPr>
        <p:spPr>
          <a:xfrm>
            <a:off x="6123425" y="759325"/>
            <a:ext cx="5323124" cy="369332"/>
          </a:xfrm>
          <a:prstGeom prst="rect">
            <a:avLst/>
          </a:prstGeom>
        </p:spPr>
        <p:txBody>
          <a:bodyPr wrap="none">
            <a:spAutoFit/>
          </a:bodyPr>
          <a:lstStyle/>
          <a:p>
            <a:r>
              <a:rPr lang="en-US" b="1" dirty="0">
                <a:solidFill>
                  <a:srgbClr val="700302"/>
                </a:solidFill>
              </a:rPr>
              <a:t>WE WANT TO IDENTIFY PATIENTS AT AN EARLY </a:t>
            </a:r>
            <a:r>
              <a:rPr lang="en-US" b="1" dirty="0" smtClean="0">
                <a:solidFill>
                  <a:srgbClr val="700302"/>
                </a:solidFill>
              </a:rPr>
              <a:t>STAGE</a:t>
            </a:r>
            <a:endParaRPr lang="en-US" b="1" dirty="0">
              <a:solidFill>
                <a:srgbClr val="700302"/>
              </a:solidFill>
            </a:endParaRPr>
          </a:p>
        </p:txBody>
      </p:sp>
    </p:spTree>
    <p:extLst>
      <p:ext uri="{BB962C8B-B14F-4D97-AF65-F5344CB8AC3E}">
        <p14:creationId xmlns:p14="http://schemas.microsoft.com/office/powerpoint/2010/main" val="135577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3168B358-90DE-5E49-97E9-3FD7129BD5D5}"/>
              </a:ext>
            </a:extLst>
          </p:cNvPr>
          <p:cNvSpPr/>
          <p:nvPr/>
        </p:nvSpPr>
        <p:spPr>
          <a:xfrm rot="16200000">
            <a:off x="5955656" y="639070"/>
            <a:ext cx="6265866" cy="6206824"/>
          </a:xfrm>
          <a:prstGeom prst="rect">
            <a:avLst/>
          </a:prstGeom>
          <a:solidFill>
            <a:srgbClr val="211D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Marcador de texto 1">
            <a:extLst>
              <a:ext uri="{FF2B5EF4-FFF2-40B4-BE49-F238E27FC236}">
                <a16:creationId xmlns:a16="http://schemas.microsoft.com/office/drawing/2014/main" id="{FF3881A6-EF6C-1549-A820-F3425FC89881}"/>
              </a:ext>
            </a:extLst>
          </p:cNvPr>
          <p:cNvSpPr>
            <a:spLocks noGrp="1"/>
          </p:cNvSpPr>
          <p:nvPr>
            <p:ph type="body" sz="quarter" idx="10"/>
          </p:nvPr>
        </p:nvSpPr>
        <p:spPr>
          <a:xfrm>
            <a:off x="0" y="0"/>
            <a:ext cx="12192001" cy="592138"/>
          </a:xfrm>
          <a:solidFill>
            <a:schemeClr val="tx1"/>
          </a:solidFill>
        </p:spPr>
        <p:txBody>
          <a:bodyPr/>
          <a:lstStyle/>
          <a:p>
            <a:endParaRPr lang="es-ES" dirty="0"/>
          </a:p>
        </p:txBody>
      </p:sp>
      <p:sp>
        <p:nvSpPr>
          <p:cNvPr id="3" name="CuadroTexto 2">
            <a:extLst>
              <a:ext uri="{FF2B5EF4-FFF2-40B4-BE49-F238E27FC236}">
                <a16:creationId xmlns:a16="http://schemas.microsoft.com/office/drawing/2014/main" id="{CE80DE80-11CB-8A44-ACB1-D56D6B66D609}"/>
              </a:ext>
            </a:extLst>
          </p:cNvPr>
          <p:cNvSpPr txBox="1"/>
          <p:nvPr/>
        </p:nvSpPr>
        <p:spPr>
          <a:xfrm>
            <a:off x="101974" y="22350"/>
            <a:ext cx="7137026" cy="584775"/>
          </a:xfrm>
          <a:prstGeom prst="rect">
            <a:avLst/>
          </a:prstGeom>
          <a:noFill/>
        </p:spPr>
        <p:txBody>
          <a:bodyPr wrap="square" rtlCol="0">
            <a:spAutoFit/>
          </a:bodyPr>
          <a:lstStyle/>
          <a:p>
            <a:r>
              <a:rPr lang="fr-BE" sz="3200" b="1" dirty="0">
                <a:solidFill>
                  <a:srgbClr val="17CBD8"/>
                </a:solidFill>
                <a:latin typeface="Barlow" pitchFamily="2" charset="77"/>
              </a:rPr>
              <a:t>How to </a:t>
            </a:r>
            <a:r>
              <a:rPr lang="fr-BE" sz="3200" b="1" dirty="0" err="1">
                <a:solidFill>
                  <a:srgbClr val="17CBD8"/>
                </a:solidFill>
                <a:latin typeface="Barlow" pitchFamily="2" charset="77"/>
              </a:rPr>
              <a:t>Improve</a:t>
            </a:r>
            <a:r>
              <a:rPr lang="fr-BE" sz="3200" b="1" dirty="0">
                <a:solidFill>
                  <a:srgbClr val="17CBD8"/>
                </a:solidFill>
                <a:latin typeface="Barlow" pitchFamily="2" charset="77"/>
              </a:rPr>
              <a:t> </a:t>
            </a:r>
            <a:r>
              <a:rPr lang="fr-BE" sz="3200" b="1" dirty="0" err="1" smtClean="0">
                <a:solidFill>
                  <a:srgbClr val="17CBD8"/>
                </a:solidFill>
                <a:latin typeface="Barlow" pitchFamily="2" charset="77"/>
              </a:rPr>
              <a:t>Diagnosis</a:t>
            </a:r>
            <a:r>
              <a:rPr lang="fr-BE" sz="3200" b="1" dirty="0" smtClean="0">
                <a:solidFill>
                  <a:srgbClr val="17CBD8"/>
                </a:solidFill>
                <a:latin typeface="Barlow" pitchFamily="2" charset="77"/>
              </a:rPr>
              <a:t> ? </a:t>
            </a:r>
            <a:endParaRPr lang="fr-BE" sz="3200" b="1" dirty="0">
              <a:solidFill>
                <a:srgbClr val="17CBD8"/>
              </a:solidFill>
              <a:latin typeface="Barlow" pitchFamily="2" charset="77"/>
            </a:endParaRPr>
          </a:p>
        </p:txBody>
      </p:sp>
      <p:cxnSp>
        <p:nvCxnSpPr>
          <p:cNvPr id="16" name="Conector recto 15">
            <a:extLst>
              <a:ext uri="{FF2B5EF4-FFF2-40B4-BE49-F238E27FC236}">
                <a16:creationId xmlns:a16="http://schemas.microsoft.com/office/drawing/2014/main" id="{6A07FBA0-45F3-5042-8B75-6D4590F8260B}"/>
              </a:ext>
            </a:extLst>
          </p:cNvPr>
          <p:cNvCxnSpPr/>
          <p:nvPr/>
        </p:nvCxnSpPr>
        <p:spPr>
          <a:xfrm>
            <a:off x="6928025" y="592132"/>
            <a:ext cx="0" cy="62658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92130"/>
            <a:ext cx="6023432" cy="626587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025" y="592138"/>
            <a:ext cx="5243666" cy="5691148"/>
          </a:xfrm>
          <a:prstGeom prst="rect">
            <a:avLst/>
          </a:prstGeom>
        </p:spPr>
      </p:pic>
    </p:spTree>
    <p:extLst>
      <p:ext uri="{BB962C8B-B14F-4D97-AF65-F5344CB8AC3E}">
        <p14:creationId xmlns:p14="http://schemas.microsoft.com/office/powerpoint/2010/main" val="391314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49423"/>
            <a:ext cx="12191999" cy="8133805"/>
          </a:xfrm>
          <a:prstGeom prst="rect">
            <a:avLst/>
          </a:prstGeom>
        </p:spPr>
      </p:pic>
    </p:spTree>
    <p:extLst>
      <p:ext uri="{BB962C8B-B14F-4D97-AF65-F5344CB8AC3E}">
        <p14:creationId xmlns:p14="http://schemas.microsoft.com/office/powerpoint/2010/main" val="42582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1AAE2F4D-2A2D-AF43-BD6E-BA89B56FF3B8}"/>
              </a:ext>
            </a:extLst>
          </p:cNvPr>
          <p:cNvSpPr>
            <a:spLocks noGrp="1"/>
          </p:cNvSpPr>
          <p:nvPr>
            <p:ph type="body" sz="quarter" idx="10"/>
          </p:nvPr>
        </p:nvSpPr>
        <p:spPr/>
        <p:txBody>
          <a:bodyPr/>
          <a:lstStyle/>
          <a:p>
            <a:r>
              <a:rPr lang="en-US" dirty="0"/>
              <a:t>Can AI make healthcare smarter?</a:t>
            </a:r>
            <a:endParaRPr lang="es-ES" dirty="0"/>
          </a:p>
        </p:txBody>
      </p:sp>
      <p:sp>
        <p:nvSpPr>
          <p:cNvPr id="5" name="Redondear rectángulo de esquina diagonal 4">
            <a:extLst>
              <a:ext uri="{FF2B5EF4-FFF2-40B4-BE49-F238E27FC236}">
                <a16:creationId xmlns:a16="http://schemas.microsoft.com/office/drawing/2014/main" id="{28E28621-2FE4-3B48-B13A-CC60987C1D29}"/>
              </a:ext>
            </a:extLst>
          </p:cNvPr>
          <p:cNvSpPr/>
          <p:nvPr/>
        </p:nvSpPr>
        <p:spPr>
          <a:xfrm>
            <a:off x="4512913" y="2104254"/>
            <a:ext cx="3352800" cy="3073387"/>
          </a:xfrm>
          <a:prstGeom prst="round2DiagRect">
            <a:avLst>
              <a:gd name="adj1" fmla="val 19492"/>
              <a:gd name="adj2" fmla="val 0"/>
            </a:avLst>
          </a:prstGeom>
          <a:noFill/>
          <a:ln w="476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2C269247-78E1-AF44-AAE2-E85634069DA1}"/>
              </a:ext>
            </a:extLst>
          </p:cNvPr>
          <p:cNvSpPr txBox="1">
            <a:spLocks/>
          </p:cNvSpPr>
          <p:nvPr/>
        </p:nvSpPr>
        <p:spPr>
          <a:xfrm>
            <a:off x="2244758" y="2258388"/>
            <a:ext cx="8067588" cy="2644619"/>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tx1"/>
                </a:solidFill>
                <a:latin typeface="Barlow" pitchFamily="2" charset="77"/>
                <a:ea typeface="+mj-ea"/>
                <a:cs typeface="+mj-cs"/>
              </a:defRPr>
            </a:lvl1pPr>
          </a:lstStyle>
          <a:p>
            <a:pPr algn="ctr"/>
            <a:r>
              <a:rPr lang="fr-BE" sz="6800" dirty="0" smtClean="0">
                <a:solidFill>
                  <a:schemeClr val="accent5">
                    <a:lumMod val="75000"/>
                  </a:schemeClr>
                </a:solidFill>
                <a:latin typeface="Barlow Medium" pitchFamily="2" charset="77"/>
              </a:rPr>
              <a:t>How </a:t>
            </a:r>
            <a:r>
              <a:rPr lang="fr-BE" sz="6800" dirty="0">
                <a:solidFill>
                  <a:schemeClr val="accent5">
                    <a:lumMod val="75000"/>
                  </a:schemeClr>
                </a:solidFill>
                <a:latin typeface="Barlow Medium" pitchFamily="2" charset="77"/>
              </a:rPr>
              <a:t>to </a:t>
            </a:r>
            <a:r>
              <a:rPr lang="fr-BE" sz="6800" dirty="0" err="1" smtClean="0">
                <a:solidFill>
                  <a:schemeClr val="accent5">
                    <a:lumMod val="75000"/>
                  </a:schemeClr>
                </a:solidFill>
                <a:latin typeface="Barlow Medium" pitchFamily="2" charset="77"/>
              </a:rPr>
              <a:t>Proceed</a:t>
            </a:r>
            <a:r>
              <a:rPr lang="fr-BE" sz="6800" dirty="0" smtClean="0">
                <a:solidFill>
                  <a:schemeClr val="accent5">
                    <a:lumMod val="75000"/>
                  </a:schemeClr>
                </a:solidFill>
                <a:latin typeface="Barlow Medium" pitchFamily="2" charset="77"/>
              </a:rPr>
              <a:t> ? </a:t>
            </a:r>
            <a:endParaRPr lang="fr-BE" sz="6800" dirty="0">
              <a:solidFill>
                <a:schemeClr val="accent5">
                  <a:lumMod val="75000"/>
                </a:schemeClr>
              </a:solidFill>
              <a:latin typeface="Barlow Medium" pitchFamily="2" charset="77"/>
            </a:endParaRPr>
          </a:p>
        </p:txBody>
      </p:sp>
      <p:cxnSp>
        <p:nvCxnSpPr>
          <p:cNvPr id="11" name="Conector recto 10">
            <a:extLst>
              <a:ext uri="{FF2B5EF4-FFF2-40B4-BE49-F238E27FC236}">
                <a16:creationId xmlns:a16="http://schemas.microsoft.com/office/drawing/2014/main" id="{5A0DF98F-4D86-7A4C-BE37-0FFE1417B1F0}"/>
              </a:ext>
            </a:extLst>
          </p:cNvPr>
          <p:cNvCxnSpPr>
            <a:cxnSpLocks/>
          </p:cNvCxnSpPr>
          <p:nvPr/>
        </p:nvCxnSpPr>
        <p:spPr>
          <a:xfrm>
            <a:off x="6278552" y="0"/>
            <a:ext cx="0" cy="11696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Forma libre 13">
            <a:extLst>
              <a:ext uri="{FF2B5EF4-FFF2-40B4-BE49-F238E27FC236}">
                <a16:creationId xmlns:a16="http://schemas.microsoft.com/office/drawing/2014/main" id="{A58ED95A-CDA1-834E-B1C4-71AA0F032C33}"/>
              </a:ext>
            </a:extLst>
          </p:cNvPr>
          <p:cNvSpPr/>
          <p:nvPr/>
        </p:nvSpPr>
        <p:spPr>
          <a:xfrm>
            <a:off x="5848841" y="5780325"/>
            <a:ext cx="494317" cy="494317"/>
          </a:xfrm>
          <a:custGeom>
            <a:avLst/>
            <a:gdLst>
              <a:gd name="connsiteX0" fmla="*/ 2915002 w 5829300"/>
              <a:gd name="connsiteY0" fmla="*/ 0 h 5829300"/>
              <a:gd name="connsiteX1" fmla="*/ 0 w 5829300"/>
              <a:gd name="connsiteY1" fmla="*/ 2915002 h 5829300"/>
              <a:gd name="connsiteX2" fmla="*/ 2915002 w 5829300"/>
              <a:gd name="connsiteY2" fmla="*/ 5830005 h 5829300"/>
              <a:gd name="connsiteX3" fmla="*/ 5830005 w 5829300"/>
              <a:gd name="connsiteY3" fmla="*/ 2915002 h 5829300"/>
              <a:gd name="connsiteX4" fmla="*/ 2915002 w 5829300"/>
              <a:gd name="connsiteY4" fmla="*/ 0 h 5829300"/>
              <a:gd name="connsiteX5" fmla="*/ 2915002 w 5829300"/>
              <a:gd name="connsiteY5" fmla="*/ 5547408 h 5829300"/>
              <a:gd name="connsiteX6" fmla="*/ 282597 w 5829300"/>
              <a:gd name="connsiteY6" fmla="*/ 2915002 h 5829300"/>
              <a:gd name="connsiteX7" fmla="*/ 2915002 w 5829300"/>
              <a:gd name="connsiteY7" fmla="*/ 282597 h 5829300"/>
              <a:gd name="connsiteX8" fmla="*/ 5547408 w 5829300"/>
              <a:gd name="connsiteY8" fmla="*/ 2915002 h 5829300"/>
              <a:gd name="connsiteX9" fmla="*/ 2915002 w 5829300"/>
              <a:gd name="connsiteY9" fmla="*/ 5547408 h 5829300"/>
              <a:gd name="connsiteX10" fmla="*/ 4051754 w 5829300"/>
              <a:gd name="connsiteY10" fmla="*/ 3006852 h 5829300"/>
              <a:gd name="connsiteX11" fmla="*/ 4051754 w 5829300"/>
              <a:gd name="connsiteY11" fmla="*/ 3205382 h 5829300"/>
              <a:gd name="connsiteX12" fmla="*/ 3013910 w 5829300"/>
              <a:gd name="connsiteY12" fmla="*/ 4250293 h 5829300"/>
              <a:gd name="connsiteX13" fmla="*/ 2991298 w 5829300"/>
              <a:gd name="connsiteY13" fmla="*/ 4265838 h 5829300"/>
              <a:gd name="connsiteX14" fmla="*/ 2983525 w 5829300"/>
              <a:gd name="connsiteY14" fmla="*/ 4273611 h 5829300"/>
              <a:gd name="connsiteX15" fmla="*/ 2967981 w 5829300"/>
              <a:gd name="connsiteY15" fmla="*/ 4281383 h 5829300"/>
              <a:gd name="connsiteX16" fmla="*/ 2952436 w 5829300"/>
              <a:gd name="connsiteY16" fmla="*/ 4289155 h 5829300"/>
              <a:gd name="connsiteX17" fmla="*/ 2936891 w 5829300"/>
              <a:gd name="connsiteY17" fmla="*/ 4289155 h 5829300"/>
              <a:gd name="connsiteX18" fmla="*/ 2906516 w 5829300"/>
              <a:gd name="connsiteY18" fmla="*/ 4289155 h 5829300"/>
              <a:gd name="connsiteX19" fmla="*/ 2876141 w 5829300"/>
              <a:gd name="connsiteY19" fmla="*/ 4289155 h 5829300"/>
              <a:gd name="connsiteX20" fmla="*/ 2860596 w 5829300"/>
              <a:gd name="connsiteY20" fmla="*/ 4289155 h 5829300"/>
              <a:gd name="connsiteX21" fmla="*/ 2845051 w 5829300"/>
              <a:gd name="connsiteY21" fmla="*/ 4281383 h 5829300"/>
              <a:gd name="connsiteX22" fmla="*/ 2829506 w 5829300"/>
              <a:gd name="connsiteY22" fmla="*/ 4273611 h 5829300"/>
              <a:gd name="connsiteX23" fmla="*/ 2821734 w 5829300"/>
              <a:gd name="connsiteY23" fmla="*/ 4265838 h 5829300"/>
              <a:gd name="connsiteX24" fmla="*/ 2799121 w 5829300"/>
              <a:gd name="connsiteY24" fmla="*/ 4250293 h 5829300"/>
              <a:gd name="connsiteX25" fmla="*/ 1770478 w 5829300"/>
              <a:gd name="connsiteY25" fmla="*/ 3197600 h 5829300"/>
              <a:gd name="connsiteX26" fmla="*/ 1770478 w 5829300"/>
              <a:gd name="connsiteY26" fmla="*/ 2999070 h 5829300"/>
              <a:gd name="connsiteX27" fmla="*/ 1969008 w 5829300"/>
              <a:gd name="connsiteY27" fmla="*/ 2999070 h 5829300"/>
              <a:gd name="connsiteX28" fmla="*/ 2777947 w 5829300"/>
              <a:gd name="connsiteY28" fmla="*/ 3808009 h 5829300"/>
              <a:gd name="connsiteX29" fmla="*/ 2777947 w 5829300"/>
              <a:gd name="connsiteY29" fmla="*/ 1571958 h 5829300"/>
              <a:gd name="connsiteX30" fmla="*/ 2915012 w 5829300"/>
              <a:gd name="connsiteY30" fmla="*/ 1434894 h 5829300"/>
              <a:gd name="connsiteX31" fmla="*/ 3052077 w 5829300"/>
              <a:gd name="connsiteY31" fmla="*/ 1571958 h 5829300"/>
              <a:gd name="connsiteX32" fmla="*/ 3052077 w 5829300"/>
              <a:gd name="connsiteY32" fmla="*/ 3807314 h 5829300"/>
              <a:gd name="connsiteX33" fmla="*/ 3846176 w 5829300"/>
              <a:gd name="connsiteY33" fmla="*/ 3013920 h 5829300"/>
              <a:gd name="connsiteX34" fmla="*/ 4051754 w 5829300"/>
              <a:gd name="connsiteY34" fmla="*/ 300685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solidFill>
            <a:schemeClr val="accent1"/>
          </a:solidFill>
          <a:ln w="9525" cap="flat">
            <a:noFill/>
            <a:prstDash val="solid"/>
            <a:miter/>
          </a:ln>
        </p:spPr>
        <p:txBody>
          <a:bodyPr rtlCol="0" anchor="ctr"/>
          <a:lstStyle/>
          <a:p>
            <a:endParaRPr lang="es-ES"/>
          </a:p>
        </p:txBody>
      </p:sp>
      <p:pic>
        <p:nvPicPr>
          <p:cNvPr id="19" name="Imagen 18">
            <a:extLst>
              <a:ext uri="{FF2B5EF4-FFF2-40B4-BE49-F238E27FC236}">
                <a16:creationId xmlns:a16="http://schemas.microsoft.com/office/drawing/2014/main" id="{85A229E2-C404-A340-A148-0F06B7FDA9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00686" y="1169653"/>
            <a:ext cx="1882053" cy="1753585"/>
          </a:xfrm>
          <a:prstGeom prst="rect">
            <a:avLst/>
          </a:prstGeom>
        </p:spPr>
      </p:pic>
      <p:pic>
        <p:nvPicPr>
          <p:cNvPr id="24" name="Imagen 23">
            <a:extLst>
              <a:ext uri="{FF2B5EF4-FFF2-40B4-BE49-F238E27FC236}">
                <a16:creationId xmlns:a16="http://schemas.microsoft.com/office/drawing/2014/main" id="{F3864C77-A732-7D4F-A9B0-0638D9569E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87917" y="4740441"/>
            <a:ext cx="682560" cy="1828816"/>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6612" y="2744274"/>
            <a:ext cx="4059335" cy="324746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681848">
            <a:off x="778774" y="3524498"/>
            <a:ext cx="1049018" cy="1215943"/>
          </a:xfrm>
          <a:prstGeom prst="rect">
            <a:avLst/>
          </a:prstGeom>
          <a:effectLst>
            <a:outerShdw blurRad="50800" dist="38100" dir="5400000" sx="101000" sy="101000" algn="t" rotWithShape="0">
              <a:schemeClr val="accent1">
                <a:lumMod val="50000"/>
                <a:alpha val="40000"/>
              </a:schemeClr>
            </a:outerShdw>
          </a:effectLst>
        </p:spPr>
      </p:pic>
      <p:sp>
        <p:nvSpPr>
          <p:cNvPr id="13" name="CuadroTexto 9">
            <a:extLst>
              <a:ext uri="{FF2B5EF4-FFF2-40B4-BE49-F238E27FC236}">
                <a16:creationId xmlns:a16="http://schemas.microsoft.com/office/drawing/2014/main" id="{3621F20C-1CDC-1E4D-B40B-0A6E3422974B}"/>
              </a:ext>
            </a:extLst>
          </p:cNvPr>
          <p:cNvSpPr txBox="1"/>
          <p:nvPr/>
        </p:nvSpPr>
        <p:spPr>
          <a:xfrm>
            <a:off x="5494139" y="1183805"/>
            <a:ext cx="1483661" cy="1015663"/>
          </a:xfrm>
          <a:prstGeom prst="rect">
            <a:avLst/>
          </a:prstGeom>
          <a:noFill/>
        </p:spPr>
        <p:txBody>
          <a:bodyPr wrap="square" rtlCol="0">
            <a:spAutoFit/>
          </a:bodyPr>
          <a:lstStyle/>
          <a:p>
            <a:pPr algn="ctr"/>
            <a:r>
              <a:rPr lang="es-ES" sz="6000" dirty="0" smtClean="0">
                <a:solidFill>
                  <a:schemeClr val="accent5"/>
                </a:solidFill>
                <a:latin typeface="Barlow" pitchFamily="2" charset="77"/>
              </a:rPr>
              <a:t>02</a:t>
            </a:r>
            <a:endParaRPr lang="es-ES" sz="6000" dirty="0">
              <a:solidFill>
                <a:schemeClr val="accent5"/>
              </a:solidFill>
              <a:latin typeface="Barlow" pitchFamily="2" charset="77"/>
            </a:endParaRPr>
          </a:p>
        </p:txBody>
      </p:sp>
    </p:spTree>
    <p:extLst>
      <p:ext uri="{BB962C8B-B14F-4D97-AF65-F5344CB8AC3E}">
        <p14:creationId xmlns:p14="http://schemas.microsoft.com/office/powerpoint/2010/main" val="381884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032" y="228886"/>
            <a:ext cx="10139314" cy="386644"/>
          </a:xfrm>
          <a:prstGeom prst="rect">
            <a:avLst/>
          </a:prstGeom>
        </p:spPr>
        <p:txBody>
          <a:bodyPr wrap="none">
            <a:spAutoFit/>
          </a:bodyPr>
          <a:lstStyle/>
          <a:p>
            <a:pPr>
              <a:lnSpc>
                <a:spcPts val="2080"/>
              </a:lnSpc>
            </a:pPr>
            <a:r>
              <a:rPr lang="en-US" sz="3600" b="1" dirty="0">
                <a:solidFill>
                  <a:srgbClr val="17CBD8"/>
                </a:solidFill>
                <a:latin typeface="Barlow" panose="020B0604020202020204" charset="0"/>
              </a:rPr>
              <a:t>Paper status of patient files in the archives </a:t>
            </a:r>
            <a:r>
              <a:rPr lang="en-US" sz="3600" b="1" dirty="0" smtClean="0">
                <a:solidFill>
                  <a:srgbClr val="17CBD8"/>
                </a:solidFill>
                <a:latin typeface="Barlow" panose="020B0604020202020204" charset="0"/>
              </a:rPr>
              <a:t>room</a:t>
            </a:r>
            <a:endParaRPr lang="fr-BE" sz="3600" b="1" dirty="0">
              <a:solidFill>
                <a:srgbClr val="17CBD8"/>
              </a:solidFill>
              <a:latin typeface="Barlow" panose="020B0604020202020204" charset="0"/>
            </a:endParaRPr>
          </a:p>
        </p:txBody>
      </p:sp>
      <p:pic>
        <p:nvPicPr>
          <p:cNvPr id="7" name="Picture 6" descr="Electronic &lt;strong&gt;medical records&lt;/strong&gt;’ green potential lies in the clou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92138"/>
            <a:ext cx="12192001" cy="6265862"/>
          </a:xfrm>
          <a:prstGeom prst="rect">
            <a:avLst/>
          </a:prstGeom>
        </p:spPr>
      </p:pic>
    </p:spTree>
    <p:extLst>
      <p:ext uri="{BB962C8B-B14F-4D97-AF65-F5344CB8AC3E}">
        <p14:creationId xmlns:p14="http://schemas.microsoft.com/office/powerpoint/2010/main" val="276301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436" y="228886"/>
            <a:ext cx="7035900" cy="396904"/>
          </a:xfrm>
          <a:prstGeom prst="rect">
            <a:avLst/>
          </a:prstGeom>
        </p:spPr>
        <p:txBody>
          <a:bodyPr wrap="none">
            <a:spAutoFit/>
          </a:bodyPr>
          <a:lstStyle/>
          <a:p>
            <a:pPr>
              <a:lnSpc>
                <a:spcPts val="2080"/>
              </a:lnSpc>
            </a:pPr>
            <a:r>
              <a:rPr lang="fr-BE" sz="4000" dirty="0" err="1">
                <a:solidFill>
                  <a:srgbClr val="17CBD8"/>
                </a:solidFill>
                <a:latin typeface="Barlow" panose="020B0604020202020204" charset="0"/>
              </a:rPr>
              <a:t>Digitization</a:t>
            </a:r>
            <a:r>
              <a:rPr lang="fr-BE" sz="4000" dirty="0">
                <a:solidFill>
                  <a:srgbClr val="17CBD8"/>
                </a:solidFill>
                <a:latin typeface="Barlow" panose="020B0604020202020204" charset="0"/>
              </a:rPr>
              <a:t> of </a:t>
            </a:r>
            <a:r>
              <a:rPr lang="fr-BE" sz="4000" dirty="0" err="1">
                <a:solidFill>
                  <a:srgbClr val="17CBD8"/>
                </a:solidFill>
                <a:latin typeface="Barlow" panose="020B0604020202020204" charset="0"/>
              </a:rPr>
              <a:t>Medical</a:t>
            </a:r>
            <a:r>
              <a:rPr lang="fr-BE" sz="4000" dirty="0">
                <a:solidFill>
                  <a:srgbClr val="17CBD8"/>
                </a:solidFill>
                <a:latin typeface="Barlow" panose="020B0604020202020204" charset="0"/>
              </a:rPr>
              <a:t> Records</a:t>
            </a:r>
          </a:p>
        </p:txBody>
      </p:sp>
      <p:sp>
        <p:nvSpPr>
          <p:cNvPr id="3" name="Text Placeholder 2"/>
          <p:cNvSpPr>
            <a:spLocks noGrp="1"/>
          </p:cNvSpPr>
          <p:nvPr>
            <p:ph type="body" sz="quarter" idx="10"/>
          </p:nvPr>
        </p:nvSpPr>
        <p:spPr/>
        <p:txBody>
          <a:bodyPr/>
          <a:lstStyle/>
          <a:p>
            <a:endParaRPr lang="en-US" dirty="0"/>
          </a:p>
        </p:txBody>
      </p:sp>
      <p:pic>
        <p:nvPicPr>
          <p:cNvPr id="6" name="Picture 5" descr="Free image by rawpixel.com | Free photo - 10358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2138"/>
            <a:ext cx="12192000" cy="6265862"/>
          </a:xfrm>
          <a:prstGeom prst="rect">
            <a:avLst/>
          </a:prstGeom>
        </p:spPr>
      </p:pic>
    </p:spTree>
    <p:extLst>
      <p:ext uri="{BB962C8B-B14F-4D97-AF65-F5344CB8AC3E}">
        <p14:creationId xmlns:p14="http://schemas.microsoft.com/office/powerpoint/2010/main" val="270475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6357302"/>
            <a:ext cx="11546541" cy="592138"/>
          </a:xfrm>
        </p:spPr>
        <p:txBody>
          <a:bodyPr/>
          <a:lstStyle/>
          <a:p>
            <a:pPr algn="ctr"/>
            <a:r>
              <a:rPr lang="en-US" dirty="0" smtClean="0"/>
              <a:t>https://www.mdpi.com/cancers/cancers-13-06116/article_deploy/html/images/cancers-13-06116-g004.png</a:t>
            </a:r>
            <a:endParaRPr lang="en-US" dirty="0"/>
          </a:p>
        </p:txBody>
      </p:sp>
      <p:sp>
        <p:nvSpPr>
          <p:cNvPr id="4" name="Rectangle 3"/>
          <p:cNvSpPr/>
          <p:nvPr/>
        </p:nvSpPr>
        <p:spPr>
          <a:xfrm>
            <a:off x="173436" y="228886"/>
            <a:ext cx="6739345" cy="396904"/>
          </a:xfrm>
          <a:prstGeom prst="rect">
            <a:avLst/>
          </a:prstGeom>
        </p:spPr>
        <p:txBody>
          <a:bodyPr wrap="none">
            <a:spAutoFit/>
          </a:bodyPr>
          <a:lstStyle/>
          <a:p>
            <a:pPr>
              <a:lnSpc>
                <a:spcPts val="2080"/>
              </a:lnSpc>
            </a:pPr>
            <a:r>
              <a:rPr lang="fr-BE" sz="4000" dirty="0" err="1">
                <a:solidFill>
                  <a:srgbClr val="17CBD8"/>
                </a:solidFill>
                <a:latin typeface="Barlow" panose="020B0604020202020204" charset="0"/>
              </a:rPr>
              <a:t>Digitizing</a:t>
            </a:r>
            <a:r>
              <a:rPr lang="fr-BE" sz="4000" dirty="0">
                <a:solidFill>
                  <a:srgbClr val="17CBD8"/>
                </a:solidFill>
                <a:latin typeface="Barlow" panose="020B0604020202020204" charset="0"/>
              </a:rPr>
              <a:t> </a:t>
            </a:r>
            <a:r>
              <a:rPr lang="fr-BE" sz="4000" dirty="0" err="1">
                <a:solidFill>
                  <a:srgbClr val="17CBD8"/>
                </a:solidFill>
                <a:latin typeface="Barlow" panose="020B0604020202020204" charset="0"/>
              </a:rPr>
              <a:t>Physician</a:t>
            </a:r>
            <a:r>
              <a:rPr lang="fr-BE" sz="4000" dirty="0">
                <a:solidFill>
                  <a:srgbClr val="17CBD8"/>
                </a:solidFill>
                <a:latin typeface="Barlow" panose="020B0604020202020204" charset="0"/>
              </a:rPr>
              <a:t> Expertise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360" y="836612"/>
            <a:ext cx="9814560" cy="5520690"/>
          </a:xfrm>
          <a:prstGeom prst="rect">
            <a:avLst/>
          </a:prstGeom>
        </p:spPr>
      </p:pic>
    </p:spTree>
    <p:extLst>
      <p:ext uri="{BB962C8B-B14F-4D97-AF65-F5344CB8AC3E}">
        <p14:creationId xmlns:p14="http://schemas.microsoft.com/office/powerpoint/2010/main" val="166981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3485"/>
            <a:ext cx="12405360" cy="7521485"/>
          </a:xfrm>
          <a:prstGeom prst="rect">
            <a:avLst/>
          </a:prstGeom>
        </p:spPr>
      </p:pic>
      <p:sp>
        <p:nvSpPr>
          <p:cNvPr id="4" name="Rectangle 3"/>
          <p:cNvSpPr/>
          <p:nvPr/>
        </p:nvSpPr>
        <p:spPr>
          <a:xfrm>
            <a:off x="1324816" y="6018014"/>
            <a:ext cx="9313768" cy="830997"/>
          </a:xfrm>
          <a:prstGeom prst="rect">
            <a:avLst/>
          </a:prstGeom>
          <a:solidFill>
            <a:schemeClr val="tx1"/>
          </a:solidFill>
        </p:spPr>
        <p:txBody>
          <a:bodyPr wrap="none">
            <a:spAutoFit/>
          </a:bodyPr>
          <a:lstStyle/>
          <a:p>
            <a:r>
              <a:rPr lang="fr-BE" sz="4800" b="1" dirty="0" smtClean="0">
                <a:solidFill>
                  <a:srgbClr val="D1D5DB"/>
                </a:solidFill>
                <a:latin typeface="Barlow" panose="020B0604020202020204" charset="0"/>
              </a:rPr>
              <a:t>Building </a:t>
            </a:r>
            <a:r>
              <a:rPr lang="fr-BE" sz="4800" b="1" dirty="0" err="1" smtClean="0">
                <a:solidFill>
                  <a:srgbClr val="D1D5DB"/>
                </a:solidFill>
                <a:latin typeface="Barlow" panose="020B0604020202020204" charset="0"/>
              </a:rPr>
              <a:t>Knowledge</a:t>
            </a:r>
            <a:r>
              <a:rPr lang="fr-BE" sz="4800" b="1" dirty="0" smtClean="0">
                <a:solidFill>
                  <a:srgbClr val="D1D5DB"/>
                </a:solidFill>
                <a:latin typeface="Barlow" panose="020B0604020202020204" charset="0"/>
              </a:rPr>
              <a:t> </a:t>
            </a:r>
            <a:r>
              <a:rPr lang="fr-BE" sz="4800" b="1" dirty="0" err="1" smtClean="0">
                <a:solidFill>
                  <a:srgbClr val="D1D5DB"/>
                </a:solidFill>
                <a:latin typeface="Barlow" panose="020B0604020202020204" charset="0"/>
              </a:rPr>
              <a:t>from</a:t>
            </a:r>
            <a:r>
              <a:rPr lang="fr-BE" sz="4800" b="1" dirty="0" smtClean="0">
                <a:solidFill>
                  <a:srgbClr val="D1D5DB"/>
                </a:solidFill>
                <a:latin typeface="Barlow" panose="020B0604020202020204" charset="0"/>
              </a:rPr>
              <a:t> Experts</a:t>
            </a:r>
            <a:endParaRPr lang="en-US" sz="4800" b="1" dirty="0">
              <a:latin typeface="Barlow" panose="020B0604020202020204" charset="0"/>
            </a:endParaRPr>
          </a:p>
        </p:txBody>
      </p:sp>
    </p:spTree>
    <p:extLst>
      <p:ext uri="{BB962C8B-B14F-4D97-AF65-F5344CB8AC3E}">
        <p14:creationId xmlns:p14="http://schemas.microsoft.com/office/powerpoint/2010/main" val="130227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6357302"/>
            <a:ext cx="11546541" cy="592138"/>
          </a:xfrm>
        </p:spPr>
        <p:txBody>
          <a:bodyPr/>
          <a:lstStyle/>
          <a:p>
            <a:pPr algn="ctr"/>
            <a:r>
              <a:rPr lang="en-US" dirty="0" smtClean="0"/>
              <a:t>https://www.mdpi.com/cancers/cancers-13-06116/article_deploy/html/images/cancers-13-06116-g004.png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 y="694373"/>
            <a:ext cx="10334412" cy="5813107"/>
          </a:xfrm>
          <a:prstGeom prst="rect">
            <a:avLst/>
          </a:prstGeom>
        </p:spPr>
      </p:pic>
      <p:sp>
        <p:nvSpPr>
          <p:cNvPr id="6" name="Rectangle 5"/>
          <p:cNvSpPr/>
          <p:nvPr/>
        </p:nvSpPr>
        <p:spPr>
          <a:xfrm>
            <a:off x="173436" y="228886"/>
            <a:ext cx="4304383" cy="396904"/>
          </a:xfrm>
          <a:prstGeom prst="rect">
            <a:avLst/>
          </a:prstGeom>
        </p:spPr>
        <p:txBody>
          <a:bodyPr wrap="none">
            <a:spAutoFit/>
          </a:bodyPr>
          <a:lstStyle/>
          <a:p>
            <a:pPr>
              <a:lnSpc>
                <a:spcPts val="2080"/>
              </a:lnSpc>
            </a:pPr>
            <a:r>
              <a:rPr lang="fr-BE" sz="4000" dirty="0" err="1">
                <a:solidFill>
                  <a:srgbClr val="17CBD8"/>
                </a:solidFill>
                <a:latin typeface="Barlow" panose="020B0604020202020204" charset="0"/>
              </a:rPr>
              <a:t>Database</a:t>
            </a:r>
            <a:r>
              <a:rPr lang="fr-BE" sz="4000" dirty="0">
                <a:solidFill>
                  <a:srgbClr val="17CBD8"/>
                </a:solidFill>
                <a:latin typeface="Barlow" panose="020B0604020202020204" charset="0"/>
              </a:rPr>
              <a:t> </a:t>
            </a:r>
            <a:r>
              <a:rPr lang="fr-BE" sz="4000" dirty="0" err="1">
                <a:solidFill>
                  <a:srgbClr val="17CBD8"/>
                </a:solidFill>
                <a:latin typeface="Barlow" panose="020B0604020202020204" charset="0"/>
              </a:rPr>
              <a:t>Cleaning</a:t>
            </a:r>
            <a:endParaRPr lang="fr-BE" sz="4000" dirty="0">
              <a:solidFill>
                <a:srgbClr val="17CBD8"/>
              </a:solidFill>
              <a:latin typeface="Barlow" panose="020B0604020202020204" charset="0"/>
            </a:endParaRPr>
          </a:p>
        </p:txBody>
      </p:sp>
    </p:spTree>
    <p:extLst>
      <p:ext uri="{BB962C8B-B14F-4D97-AF65-F5344CB8AC3E}">
        <p14:creationId xmlns:p14="http://schemas.microsoft.com/office/powerpoint/2010/main" val="40246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8459" y="6289833"/>
            <a:ext cx="11546541" cy="592138"/>
          </a:xfrm>
        </p:spPr>
        <p:txBody>
          <a:bodyPr/>
          <a:lstStyle/>
          <a:p>
            <a:r>
              <a:rPr lang="fr-BE" dirty="0">
                <a:solidFill>
                  <a:schemeClr val="bg1"/>
                </a:solidFill>
              </a:rPr>
              <a:t>Image: https://rarealecoute.com/les-tumeurs-neuro-endocrines-ou-tne/</a:t>
            </a:r>
            <a:endParaRPr lang="en-US" dirty="0">
              <a:solidFill>
                <a:schemeClr val="bg1"/>
              </a:solidFill>
            </a:endParaRPr>
          </a:p>
        </p:txBody>
      </p:sp>
      <p:sp>
        <p:nvSpPr>
          <p:cNvPr id="4" name="Rectangle 3"/>
          <p:cNvSpPr/>
          <p:nvPr/>
        </p:nvSpPr>
        <p:spPr>
          <a:xfrm>
            <a:off x="151279" y="0"/>
            <a:ext cx="4923641" cy="523220"/>
          </a:xfrm>
          <a:prstGeom prst="rect">
            <a:avLst/>
          </a:prstGeom>
        </p:spPr>
        <p:txBody>
          <a:bodyPr wrap="square">
            <a:spAutoFit/>
          </a:bodyPr>
          <a:lstStyle/>
          <a:p>
            <a:r>
              <a:rPr lang="fr-BE" sz="2800" dirty="0">
                <a:solidFill>
                  <a:srgbClr val="17CBD8"/>
                </a:solidFill>
                <a:latin typeface="Barlow" panose="020B0604020202020204" charset="0"/>
              </a:rPr>
              <a:t>An </a:t>
            </a:r>
            <a:r>
              <a:rPr lang="fr-BE" sz="2800" dirty="0" err="1">
                <a:solidFill>
                  <a:srgbClr val="17CBD8"/>
                </a:solidFill>
                <a:latin typeface="Barlow" panose="020B0604020202020204" charset="0"/>
              </a:rPr>
              <a:t>Innovative</a:t>
            </a:r>
            <a:r>
              <a:rPr lang="fr-BE" sz="2800" dirty="0">
                <a:solidFill>
                  <a:srgbClr val="17CBD8"/>
                </a:solidFill>
                <a:latin typeface="Barlow" panose="020B0604020202020204" charset="0"/>
              </a:rPr>
              <a:t> Platform</a:t>
            </a:r>
            <a:endParaRPr lang="en-US" sz="2800" dirty="0">
              <a:solidFill>
                <a:srgbClr val="17CBD8"/>
              </a:solidFill>
              <a:latin typeface="Barlow"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82" y="626300"/>
            <a:ext cx="6206647" cy="6206647"/>
          </a:xfrm>
          <a:prstGeom prst="rect">
            <a:avLst/>
          </a:prstGeom>
        </p:spPr>
      </p:pic>
      <p:pic>
        <p:nvPicPr>
          <p:cNvPr id="6" name="Demo pf T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14243" y="776613"/>
            <a:ext cx="6780757" cy="3814176"/>
          </a:xfrm>
          <a:prstGeom prst="rect">
            <a:avLst/>
          </a:prstGeom>
        </p:spPr>
      </p:pic>
      <p:pic>
        <p:nvPicPr>
          <p:cNvPr id="7" name="Image 19" descr="logolio.png"/>
          <p:cNvPicPr>
            <a:picLocks noChangeAspect="1"/>
          </p:cNvPicPr>
          <p:nvPr/>
        </p:nvPicPr>
        <p:blipFill>
          <a:blip r:embed="rId7" cstate="print"/>
          <a:stretch>
            <a:fillRect/>
          </a:stretch>
        </p:blipFill>
        <p:spPr>
          <a:xfrm>
            <a:off x="5657252" y="4986492"/>
            <a:ext cx="1513598" cy="1292379"/>
          </a:xfrm>
          <a:prstGeom prst="rect">
            <a:avLst/>
          </a:prstGeom>
          <a:effectLst/>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8111" y="4897574"/>
            <a:ext cx="2062183" cy="1103703"/>
          </a:xfrm>
          <a:prstGeom prst="rect">
            <a:avLst/>
          </a:prstGeom>
          <a:effectLst>
            <a:glow rad="25400">
              <a:schemeClr val="accent1"/>
            </a:glow>
          </a:effectLst>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8274" y="5024780"/>
            <a:ext cx="802413" cy="1123758"/>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89377" y="5023467"/>
            <a:ext cx="914400" cy="1028700"/>
          </a:xfrm>
          <a:prstGeom prst="rect">
            <a:avLst/>
          </a:prstGeom>
          <a:effectLst>
            <a:glow rad="127000">
              <a:schemeClr val="accent1"/>
            </a:glow>
          </a:effectLst>
        </p:spPr>
      </p:pic>
      <p:sp>
        <p:nvSpPr>
          <p:cNvPr id="11" name="Forma libre 392">
            <a:extLst>
              <a:ext uri="{FF2B5EF4-FFF2-40B4-BE49-F238E27FC236}">
                <a16:creationId xmlns:a16="http://schemas.microsoft.com/office/drawing/2014/main" id="{41A2EFD7-D1B6-D748-8373-833257252816}"/>
              </a:ext>
            </a:extLst>
          </p:cNvPr>
          <p:cNvSpPr/>
          <p:nvPr/>
        </p:nvSpPr>
        <p:spPr>
          <a:xfrm>
            <a:off x="4974361" y="225959"/>
            <a:ext cx="301831" cy="236731"/>
          </a:xfrm>
          <a:custGeom>
            <a:avLst/>
            <a:gdLst>
              <a:gd name="connsiteX0" fmla="*/ 3580143 w 5829300"/>
              <a:gd name="connsiteY0" fmla="*/ 1344120 h 4572000"/>
              <a:gd name="connsiteX1" fmla="*/ 3445040 w 5829300"/>
              <a:gd name="connsiteY1" fmla="*/ 1479223 h 4572000"/>
              <a:gd name="connsiteX2" fmla="*/ 3309938 w 5829300"/>
              <a:gd name="connsiteY2" fmla="*/ 1344120 h 4572000"/>
              <a:gd name="connsiteX3" fmla="*/ 3445040 w 5829300"/>
              <a:gd name="connsiteY3" fmla="*/ 1209018 h 4572000"/>
              <a:gd name="connsiteX4" fmla="*/ 3580143 w 5829300"/>
              <a:gd name="connsiteY4" fmla="*/ 1344120 h 4572000"/>
              <a:gd name="connsiteX5" fmla="*/ 2944673 w 5829300"/>
              <a:gd name="connsiteY5" fmla="*/ 1209018 h 4572000"/>
              <a:gd name="connsiteX6" fmla="*/ 2809570 w 5829300"/>
              <a:gd name="connsiteY6" fmla="*/ 1344120 h 4572000"/>
              <a:gd name="connsiteX7" fmla="*/ 2944673 w 5829300"/>
              <a:gd name="connsiteY7" fmla="*/ 1479223 h 4572000"/>
              <a:gd name="connsiteX8" fmla="*/ 3079776 w 5829300"/>
              <a:gd name="connsiteY8" fmla="*/ 1344120 h 4572000"/>
              <a:gd name="connsiteX9" fmla="*/ 2944673 w 5829300"/>
              <a:gd name="connsiteY9" fmla="*/ 1209018 h 4572000"/>
              <a:gd name="connsiteX10" fmla="*/ 5829300 w 5829300"/>
              <a:gd name="connsiteY10" fmla="*/ 1303468 h 4572000"/>
              <a:gd name="connsiteX11" fmla="*/ 5829300 w 5829300"/>
              <a:gd name="connsiteY11" fmla="*/ 2661342 h 4572000"/>
              <a:gd name="connsiteX12" fmla="*/ 5559105 w 5829300"/>
              <a:gd name="connsiteY12" fmla="*/ 2931538 h 4572000"/>
              <a:gd name="connsiteX13" fmla="*/ 5100019 w 5829300"/>
              <a:gd name="connsiteY13" fmla="*/ 2931538 h 4572000"/>
              <a:gd name="connsiteX14" fmla="*/ 4836700 w 5829300"/>
              <a:gd name="connsiteY14" fmla="*/ 2701995 h 4572000"/>
              <a:gd name="connsiteX15" fmla="*/ 4079891 w 5829300"/>
              <a:gd name="connsiteY15" fmla="*/ 2701995 h 4572000"/>
              <a:gd name="connsiteX16" fmla="*/ 4079891 w 5829300"/>
              <a:gd name="connsiteY16" fmla="*/ 2897762 h 4572000"/>
              <a:gd name="connsiteX17" fmla="*/ 3722132 w 5829300"/>
              <a:gd name="connsiteY17" fmla="*/ 3255531 h 4572000"/>
              <a:gd name="connsiteX18" fmla="*/ 2526240 w 5829300"/>
              <a:gd name="connsiteY18" fmla="*/ 3255531 h 4572000"/>
              <a:gd name="connsiteX19" fmla="*/ 2526240 w 5829300"/>
              <a:gd name="connsiteY19" fmla="*/ 4288793 h 4572000"/>
              <a:gd name="connsiteX20" fmla="*/ 2236023 w 5829300"/>
              <a:gd name="connsiteY20" fmla="*/ 4579010 h 4572000"/>
              <a:gd name="connsiteX21" fmla="*/ 1702508 w 5829300"/>
              <a:gd name="connsiteY21" fmla="*/ 4579010 h 4572000"/>
              <a:gd name="connsiteX22" fmla="*/ 1412291 w 5829300"/>
              <a:gd name="connsiteY22" fmla="*/ 4288793 h 4572000"/>
              <a:gd name="connsiteX23" fmla="*/ 1412291 w 5829300"/>
              <a:gd name="connsiteY23" fmla="*/ 3255531 h 4572000"/>
              <a:gd name="connsiteX24" fmla="*/ 357769 w 5829300"/>
              <a:gd name="connsiteY24" fmla="*/ 3255531 h 4572000"/>
              <a:gd name="connsiteX25" fmla="*/ 0 w 5829300"/>
              <a:gd name="connsiteY25" fmla="*/ 2897762 h 4572000"/>
              <a:gd name="connsiteX26" fmla="*/ 0 w 5829300"/>
              <a:gd name="connsiteY26" fmla="*/ 1060161 h 4572000"/>
              <a:gd name="connsiteX27" fmla="*/ 357769 w 5829300"/>
              <a:gd name="connsiteY27" fmla="*/ 702392 h 4572000"/>
              <a:gd name="connsiteX28" fmla="*/ 371532 w 5829300"/>
              <a:gd name="connsiteY28" fmla="*/ 702392 h 4572000"/>
              <a:gd name="connsiteX29" fmla="*/ 371532 w 5829300"/>
              <a:gd name="connsiteY29" fmla="*/ 290217 h 4572000"/>
              <a:gd name="connsiteX30" fmla="*/ 661749 w 5829300"/>
              <a:gd name="connsiteY30" fmla="*/ 0 h 4572000"/>
              <a:gd name="connsiteX31" fmla="*/ 3059763 w 5829300"/>
              <a:gd name="connsiteY31" fmla="*/ 0 h 4572000"/>
              <a:gd name="connsiteX32" fmla="*/ 3349981 w 5829300"/>
              <a:gd name="connsiteY32" fmla="*/ 290217 h 4572000"/>
              <a:gd name="connsiteX33" fmla="*/ 3349981 w 5829300"/>
              <a:gd name="connsiteY33" fmla="*/ 702392 h 4572000"/>
              <a:gd name="connsiteX34" fmla="*/ 3721503 w 5829300"/>
              <a:gd name="connsiteY34" fmla="*/ 702392 h 4572000"/>
              <a:gd name="connsiteX35" fmla="*/ 4079262 w 5829300"/>
              <a:gd name="connsiteY35" fmla="*/ 1060161 h 4572000"/>
              <a:gd name="connsiteX36" fmla="*/ 4079262 w 5829300"/>
              <a:gd name="connsiteY36" fmla="*/ 1255928 h 4572000"/>
              <a:gd name="connsiteX37" fmla="*/ 4836071 w 5829300"/>
              <a:gd name="connsiteY37" fmla="*/ 1255928 h 4572000"/>
              <a:gd name="connsiteX38" fmla="*/ 5099390 w 5829300"/>
              <a:gd name="connsiteY38" fmla="*/ 1033262 h 4572000"/>
              <a:gd name="connsiteX39" fmla="*/ 5558476 w 5829300"/>
              <a:gd name="connsiteY39" fmla="*/ 1033262 h 4572000"/>
              <a:gd name="connsiteX40" fmla="*/ 5829300 w 5829300"/>
              <a:gd name="connsiteY40" fmla="*/ 1303468 h 4572000"/>
              <a:gd name="connsiteX41" fmla="*/ 621087 w 5829300"/>
              <a:gd name="connsiteY41" fmla="*/ 702392 h 4572000"/>
              <a:gd name="connsiteX42" fmla="*/ 3100416 w 5829300"/>
              <a:gd name="connsiteY42" fmla="*/ 702392 h 4572000"/>
              <a:gd name="connsiteX43" fmla="*/ 3100416 w 5829300"/>
              <a:gd name="connsiteY43" fmla="*/ 290217 h 4572000"/>
              <a:gd name="connsiteX44" fmla="*/ 3059763 w 5829300"/>
              <a:gd name="connsiteY44" fmla="*/ 249564 h 4572000"/>
              <a:gd name="connsiteX45" fmla="*/ 661740 w 5829300"/>
              <a:gd name="connsiteY45" fmla="*/ 249564 h 4572000"/>
              <a:gd name="connsiteX46" fmla="*/ 621087 w 5829300"/>
              <a:gd name="connsiteY46" fmla="*/ 290217 h 4572000"/>
              <a:gd name="connsiteX47" fmla="*/ 621087 w 5829300"/>
              <a:gd name="connsiteY47" fmla="*/ 702392 h 4572000"/>
              <a:gd name="connsiteX48" fmla="*/ 2276056 w 5829300"/>
              <a:gd name="connsiteY48" fmla="*/ 3255531 h 4572000"/>
              <a:gd name="connsiteX49" fmla="*/ 1654969 w 5829300"/>
              <a:gd name="connsiteY49" fmla="*/ 3255531 h 4572000"/>
              <a:gd name="connsiteX50" fmla="*/ 1654969 w 5829300"/>
              <a:gd name="connsiteY50" fmla="*/ 4288793 h 4572000"/>
              <a:gd name="connsiteX51" fmla="*/ 1695622 w 5829300"/>
              <a:gd name="connsiteY51" fmla="*/ 4329446 h 4572000"/>
              <a:gd name="connsiteX52" fmla="*/ 2229136 w 5829300"/>
              <a:gd name="connsiteY52" fmla="*/ 4329446 h 4572000"/>
              <a:gd name="connsiteX53" fmla="*/ 2269789 w 5829300"/>
              <a:gd name="connsiteY53" fmla="*/ 4288793 h 4572000"/>
              <a:gd name="connsiteX54" fmla="*/ 2269789 w 5829300"/>
              <a:gd name="connsiteY54" fmla="*/ 3255531 h 4572000"/>
              <a:gd name="connsiteX55" fmla="*/ 2276056 w 5829300"/>
              <a:gd name="connsiteY55" fmla="*/ 3255531 h 4572000"/>
              <a:gd name="connsiteX56" fmla="*/ 3829698 w 5829300"/>
              <a:gd name="connsiteY56" fmla="*/ 2573150 h 4572000"/>
              <a:gd name="connsiteX57" fmla="*/ 3829698 w 5829300"/>
              <a:gd name="connsiteY57" fmla="*/ 1384154 h 4572000"/>
              <a:gd name="connsiteX58" fmla="*/ 3829698 w 5829300"/>
              <a:gd name="connsiteY58" fmla="*/ 1066419 h 4572000"/>
              <a:gd name="connsiteX59" fmla="*/ 3721494 w 5829300"/>
              <a:gd name="connsiteY59" fmla="*/ 958215 h 4572000"/>
              <a:gd name="connsiteX60" fmla="*/ 3228632 w 5829300"/>
              <a:gd name="connsiteY60" fmla="*/ 958215 h 4572000"/>
              <a:gd name="connsiteX61" fmla="*/ 499748 w 5829300"/>
              <a:gd name="connsiteY61" fmla="*/ 958215 h 4572000"/>
              <a:gd name="connsiteX62" fmla="*/ 357769 w 5829300"/>
              <a:gd name="connsiteY62" fmla="*/ 958215 h 4572000"/>
              <a:gd name="connsiteX63" fmla="*/ 249565 w 5829300"/>
              <a:gd name="connsiteY63" fmla="*/ 1066419 h 4572000"/>
              <a:gd name="connsiteX64" fmla="*/ 249565 w 5829300"/>
              <a:gd name="connsiteY64" fmla="*/ 2897143 h 4572000"/>
              <a:gd name="connsiteX65" fmla="*/ 357769 w 5829300"/>
              <a:gd name="connsiteY65" fmla="*/ 3005347 h 4572000"/>
              <a:gd name="connsiteX66" fmla="*/ 1533011 w 5829300"/>
              <a:gd name="connsiteY66" fmla="*/ 3005347 h 4572000"/>
              <a:gd name="connsiteX67" fmla="*/ 2404282 w 5829300"/>
              <a:gd name="connsiteY67" fmla="*/ 3005347 h 4572000"/>
              <a:gd name="connsiteX68" fmla="*/ 3721503 w 5829300"/>
              <a:gd name="connsiteY68" fmla="*/ 3005347 h 4572000"/>
              <a:gd name="connsiteX69" fmla="*/ 3829707 w 5829300"/>
              <a:gd name="connsiteY69" fmla="*/ 2897143 h 4572000"/>
              <a:gd name="connsiteX70" fmla="*/ 3829698 w 5829300"/>
              <a:gd name="connsiteY70" fmla="*/ 2573150 h 4572000"/>
              <a:gd name="connsiteX71" fmla="*/ 3829698 w 5829300"/>
              <a:gd name="connsiteY71" fmla="*/ 2573150 h 4572000"/>
              <a:gd name="connsiteX72" fmla="*/ 4079882 w 5829300"/>
              <a:gd name="connsiteY72" fmla="*/ 2451811 h 4572000"/>
              <a:gd name="connsiteX73" fmla="*/ 4836690 w 5829300"/>
              <a:gd name="connsiteY73" fmla="*/ 2451811 h 4572000"/>
              <a:gd name="connsiteX74" fmla="*/ 4836690 w 5829300"/>
              <a:gd name="connsiteY74" fmla="*/ 1506112 h 4572000"/>
              <a:gd name="connsiteX75" fmla="*/ 4079882 w 5829300"/>
              <a:gd name="connsiteY75" fmla="*/ 1506112 h 4572000"/>
              <a:gd name="connsiteX76" fmla="*/ 4079882 w 5829300"/>
              <a:gd name="connsiteY76" fmla="*/ 2451811 h 4572000"/>
              <a:gd name="connsiteX77" fmla="*/ 5579117 w 5829300"/>
              <a:gd name="connsiteY77" fmla="*/ 1303468 h 4572000"/>
              <a:gd name="connsiteX78" fmla="*/ 5559105 w 5829300"/>
              <a:gd name="connsiteY78" fmla="*/ 1283456 h 4572000"/>
              <a:gd name="connsiteX79" fmla="*/ 5100019 w 5829300"/>
              <a:gd name="connsiteY79" fmla="*/ 1283456 h 4572000"/>
              <a:gd name="connsiteX80" fmla="*/ 5080006 w 5829300"/>
              <a:gd name="connsiteY80" fmla="*/ 1303468 h 4572000"/>
              <a:gd name="connsiteX81" fmla="*/ 5080006 w 5829300"/>
              <a:gd name="connsiteY81" fmla="*/ 1323480 h 4572000"/>
              <a:gd name="connsiteX82" fmla="*/ 5093770 w 5829300"/>
              <a:gd name="connsiteY82" fmla="*/ 1377267 h 4572000"/>
              <a:gd name="connsiteX83" fmla="*/ 5093770 w 5829300"/>
              <a:gd name="connsiteY83" fmla="*/ 2573150 h 4572000"/>
              <a:gd name="connsiteX84" fmla="*/ 5080006 w 5829300"/>
              <a:gd name="connsiteY84" fmla="*/ 2626938 h 4572000"/>
              <a:gd name="connsiteX85" fmla="*/ 5080006 w 5829300"/>
              <a:gd name="connsiteY85" fmla="*/ 2653837 h 4572000"/>
              <a:gd name="connsiteX86" fmla="*/ 5100019 w 5829300"/>
              <a:gd name="connsiteY86" fmla="*/ 2673849 h 4572000"/>
              <a:gd name="connsiteX87" fmla="*/ 5559105 w 5829300"/>
              <a:gd name="connsiteY87" fmla="*/ 2673849 h 4572000"/>
              <a:gd name="connsiteX88" fmla="*/ 5579117 w 5829300"/>
              <a:gd name="connsiteY88" fmla="*/ 2653837 h 4572000"/>
              <a:gd name="connsiteX89" fmla="*/ 5579117 w 5829300"/>
              <a:gd name="connsiteY89" fmla="*/ 1303468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829300" h="4572000">
                <a:moveTo>
                  <a:pt x="3580143" y="1344120"/>
                </a:moveTo>
                <a:cubicBezTo>
                  <a:pt x="3580143" y="1418549"/>
                  <a:pt x="3519468" y="1479223"/>
                  <a:pt x="3445040" y="1479223"/>
                </a:cubicBezTo>
                <a:cubicBezTo>
                  <a:pt x="3370612" y="1479223"/>
                  <a:pt x="3309938" y="1418549"/>
                  <a:pt x="3309938" y="1344120"/>
                </a:cubicBezTo>
                <a:cubicBezTo>
                  <a:pt x="3309938" y="1269692"/>
                  <a:pt x="3370612" y="1209018"/>
                  <a:pt x="3445040" y="1209018"/>
                </a:cubicBezTo>
                <a:cubicBezTo>
                  <a:pt x="3519468" y="1209018"/>
                  <a:pt x="3580143" y="1269692"/>
                  <a:pt x="3580143" y="1344120"/>
                </a:cubicBezTo>
                <a:close/>
                <a:moveTo>
                  <a:pt x="2944673" y="1209018"/>
                </a:moveTo>
                <a:cubicBezTo>
                  <a:pt x="2870245" y="1209018"/>
                  <a:pt x="2809570" y="1269692"/>
                  <a:pt x="2809570" y="1344120"/>
                </a:cubicBezTo>
                <a:cubicBezTo>
                  <a:pt x="2809570" y="1418549"/>
                  <a:pt x="2870245" y="1479223"/>
                  <a:pt x="2944673" y="1479223"/>
                </a:cubicBezTo>
                <a:cubicBezTo>
                  <a:pt x="3019101" y="1479223"/>
                  <a:pt x="3079776" y="1418549"/>
                  <a:pt x="3079776" y="1344120"/>
                </a:cubicBezTo>
                <a:cubicBezTo>
                  <a:pt x="3079776" y="1269692"/>
                  <a:pt x="3019101" y="1209018"/>
                  <a:pt x="2944673" y="1209018"/>
                </a:cubicBezTo>
                <a:close/>
                <a:moveTo>
                  <a:pt x="5829300" y="1303468"/>
                </a:moveTo>
                <a:lnTo>
                  <a:pt x="5829300" y="2661342"/>
                </a:lnTo>
                <a:cubicBezTo>
                  <a:pt x="5829300" y="2810199"/>
                  <a:pt x="5707961" y="2931538"/>
                  <a:pt x="5559105" y="2931538"/>
                </a:cubicBezTo>
                <a:lnTo>
                  <a:pt x="5100019" y="2931538"/>
                </a:lnTo>
                <a:cubicBezTo>
                  <a:pt x="4964916" y="2931538"/>
                  <a:pt x="4856712" y="2830211"/>
                  <a:pt x="4836700" y="2701995"/>
                </a:cubicBezTo>
                <a:lnTo>
                  <a:pt x="4079891" y="2701995"/>
                </a:lnTo>
                <a:lnTo>
                  <a:pt x="4079891" y="2897762"/>
                </a:lnTo>
                <a:cubicBezTo>
                  <a:pt x="4079891" y="3093529"/>
                  <a:pt x="3917899" y="3255531"/>
                  <a:pt x="3722132" y="3255531"/>
                </a:cubicBezTo>
                <a:lnTo>
                  <a:pt x="2526240" y="3255531"/>
                </a:lnTo>
                <a:lnTo>
                  <a:pt x="2526240" y="4288793"/>
                </a:lnTo>
                <a:cubicBezTo>
                  <a:pt x="2526240" y="4450785"/>
                  <a:pt x="2398024" y="4579010"/>
                  <a:pt x="2236023" y="4579010"/>
                </a:cubicBezTo>
                <a:lnTo>
                  <a:pt x="1702508" y="4579010"/>
                </a:lnTo>
                <a:cubicBezTo>
                  <a:pt x="1540516" y="4579010"/>
                  <a:pt x="1412291" y="4450794"/>
                  <a:pt x="1412291" y="4288793"/>
                </a:cubicBezTo>
                <a:lnTo>
                  <a:pt x="1412291" y="3255531"/>
                </a:lnTo>
                <a:lnTo>
                  <a:pt x="357769" y="3255531"/>
                </a:lnTo>
                <a:cubicBezTo>
                  <a:pt x="161992" y="3255531"/>
                  <a:pt x="0" y="3093539"/>
                  <a:pt x="0" y="2897762"/>
                </a:cubicBezTo>
                <a:lnTo>
                  <a:pt x="0" y="1060161"/>
                </a:lnTo>
                <a:cubicBezTo>
                  <a:pt x="0" y="864394"/>
                  <a:pt x="161992" y="702392"/>
                  <a:pt x="357769" y="702392"/>
                </a:cubicBezTo>
                <a:lnTo>
                  <a:pt x="371532" y="702392"/>
                </a:lnTo>
                <a:lnTo>
                  <a:pt x="371532" y="290217"/>
                </a:lnTo>
                <a:cubicBezTo>
                  <a:pt x="371532" y="128226"/>
                  <a:pt x="499748" y="0"/>
                  <a:pt x="661749" y="0"/>
                </a:cubicBezTo>
                <a:lnTo>
                  <a:pt x="3059763" y="0"/>
                </a:lnTo>
                <a:cubicBezTo>
                  <a:pt x="3221755" y="0"/>
                  <a:pt x="3349981" y="128216"/>
                  <a:pt x="3349981" y="290217"/>
                </a:cubicBezTo>
                <a:lnTo>
                  <a:pt x="3349981" y="702392"/>
                </a:lnTo>
                <a:lnTo>
                  <a:pt x="3721503" y="702392"/>
                </a:lnTo>
                <a:cubicBezTo>
                  <a:pt x="3917271" y="702392"/>
                  <a:pt x="4079262" y="864384"/>
                  <a:pt x="4079262" y="1060161"/>
                </a:cubicBezTo>
                <a:lnTo>
                  <a:pt x="4079262" y="1255928"/>
                </a:lnTo>
                <a:lnTo>
                  <a:pt x="4836071" y="1255928"/>
                </a:lnTo>
                <a:cubicBezTo>
                  <a:pt x="4856083" y="1127712"/>
                  <a:pt x="4971174" y="1033262"/>
                  <a:pt x="5099390" y="1033262"/>
                </a:cubicBezTo>
                <a:lnTo>
                  <a:pt x="5558476" y="1033262"/>
                </a:lnTo>
                <a:cubicBezTo>
                  <a:pt x="5707961" y="1033262"/>
                  <a:pt x="5829300" y="1154602"/>
                  <a:pt x="5829300" y="1303468"/>
                </a:cubicBezTo>
                <a:close/>
                <a:moveTo>
                  <a:pt x="621087" y="702392"/>
                </a:moveTo>
                <a:lnTo>
                  <a:pt x="3100416" y="702392"/>
                </a:lnTo>
                <a:lnTo>
                  <a:pt x="3100416" y="290217"/>
                </a:lnTo>
                <a:cubicBezTo>
                  <a:pt x="3100416" y="270205"/>
                  <a:pt x="3080404" y="249564"/>
                  <a:pt x="3059763" y="249564"/>
                </a:cubicBezTo>
                <a:lnTo>
                  <a:pt x="661740" y="249564"/>
                </a:lnTo>
                <a:cubicBezTo>
                  <a:pt x="641728" y="249564"/>
                  <a:pt x="621087" y="269577"/>
                  <a:pt x="621087" y="290217"/>
                </a:cubicBezTo>
                <a:lnTo>
                  <a:pt x="621087" y="702392"/>
                </a:lnTo>
                <a:close/>
                <a:moveTo>
                  <a:pt x="2276056" y="3255531"/>
                </a:moveTo>
                <a:lnTo>
                  <a:pt x="1654969" y="3255531"/>
                </a:lnTo>
                <a:lnTo>
                  <a:pt x="1654969" y="4288793"/>
                </a:lnTo>
                <a:cubicBezTo>
                  <a:pt x="1654969" y="4315692"/>
                  <a:pt x="1674981" y="4329446"/>
                  <a:pt x="1695622" y="4329446"/>
                </a:cubicBezTo>
                <a:lnTo>
                  <a:pt x="2229136" y="4329446"/>
                </a:lnTo>
                <a:cubicBezTo>
                  <a:pt x="2256035" y="4329446"/>
                  <a:pt x="2269789" y="4309434"/>
                  <a:pt x="2269789" y="4288793"/>
                </a:cubicBezTo>
                <a:lnTo>
                  <a:pt x="2269789" y="3255531"/>
                </a:lnTo>
                <a:lnTo>
                  <a:pt x="2276056" y="3255531"/>
                </a:lnTo>
                <a:close/>
                <a:moveTo>
                  <a:pt x="3829698" y="2573150"/>
                </a:moveTo>
                <a:lnTo>
                  <a:pt x="3829698" y="1384154"/>
                </a:lnTo>
                <a:lnTo>
                  <a:pt x="3829698" y="1066419"/>
                </a:lnTo>
                <a:cubicBezTo>
                  <a:pt x="3829698" y="1005745"/>
                  <a:pt x="3782159" y="958215"/>
                  <a:pt x="3721494" y="958215"/>
                </a:cubicBezTo>
                <a:lnTo>
                  <a:pt x="3228632" y="958215"/>
                </a:lnTo>
                <a:lnTo>
                  <a:pt x="499748" y="958215"/>
                </a:lnTo>
                <a:lnTo>
                  <a:pt x="357769" y="958215"/>
                </a:lnTo>
                <a:cubicBezTo>
                  <a:pt x="297094" y="958215"/>
                  <a:pt x="249565" y="1005754"/>
                  <a:pt x="249565" y="1066419"/>
                </a:cubicBezTo>
                <a:lnTo>
                  <a:pt x="249565" y="2897143"/>
                </a:lnTo>
                <a:cubicBezTo>
                  <a:pt x="249565" y="2957817"/>
                  <a:pt x="297104" y="3005347"/>
                  <a:pt x="357769" y="3005347"/>
                </a:cubicBezTo>
                <a:lnTo>
                  <a:pt x="1533011" y="3005347"/>
                </a:lnTo>
                <a:lnTo>
                  <a:pt x="2404282" y="3005347"/>
                </a:lnTo>
                <a:lnTo>
                  <a:pt x="3721503" y="3005347"/>
                </a:lnTo>
                <a:cubicBezTo>
                  <a:pt x="3782168" y="3005347"/>
                  <a:pt x="3829707" y="2957808"/>
                  <a:pt x="3829707" y="2897143"/>
                </a:cubicBezTo>
                <a:lnTo>
                  <a:pt x="3829698" y="2573150"/>
                </a:lnTo>
                <a:lnTo>
                  <a:pt x="3829698" y="2573150"/>
                </a:lnTo>
                <a:close/>
                <a:moveTo>
                  <a:pt x="4079882" y="2451811"/>
                </a:moveTo>
                <a:lnTo>
                  <a:pt x="4836690" y="2451811"/>
                </a:lnTo>
                <a:lnTo>
                  <a:pt x="4836690" y="1506112"/>
                </a:lnTo>
                <a:lnTo>
                  <a:pt x="4079882" y="1506112"/>
                </a:lnTo>
                <a:lnTo>
                  <a:pt x="4079882" y="2451811"/>
                </a:lnTo>
                <a:close/>
                <a:moveTo>
                  <a:pt x="5579117" y="1303468"/>
                </a:moveTo>
                <a:cubicBezTo>
                  <a:pt x="5579117" y="1289704"/>
                  <a:pt x="5572240" y="1283456"/>
                  <a:pt x="5559105" y="1283456"/>
                </a:cubicBezTo>
                <a:lnTo>
                  <a:pt x="5100019" y="1283456"/>
                </a:lnTo>
                <a:cubicBezTo>
                  <a:pt x="5086255" y="1283456"/>
                  <a:pt x="5080006" y="1290333"/>
                  <a:pt x="5080006" y="1303468"/>
                </a:cubicBezTo>
                <a:lnTo>
                  <a:pt x="5080006" y="1323480"/>
                </a:lnTo>
                <a:cubicBezTo>
                  <a:pt x="5086884" y="1343492"/>
                  <a:pt x="5093770" y="1357255"/>
                  <a:pt x="5093770" y="1377267"/>
                </a:cubicBezTo>
                <a:lnTo>
                  <a:pt x="5093770" y="2573150"/>
                </a:lnTo>
                <a:cubicBezTo>
                  <a:pt x="5093770" y="2593162"/>
                  <a:pt x="5086893" y="2613803"/>
                  <a:pt x="5080006" y="2626938"/>
                </a:cubicBezTo>
                <a:lnTo>
                  <a:pt x="5080006" y="2653837"/>
                </a:lnTo>
                <a:cubicBezTo>
                  <a:pt x="5080006" y="2667600"/>
                  <a:pt x="5086884" y="2673849"/>
                  <a:pt x="5100019" y="2673849"/>
                </a:cubicBezTo>
                <a:lnTo>
                  <a:pt x="5559105" y="2673849"/>
                </a:lnTo>
                <a:cubicBezTo>
                  <a:pt x="5572868" y="2673849"/>
                  <a:pt x="5579117" y="2666971"/>
                  <a:pt x="5579117" y="2653837"/>
                </a:cubicBezTo>
                <a:lnTo>
                  <a:pt x="5579117" y="1303468"/>
                </a:lnTo>
                <a:close/>
              </a:path>
            </a:pathLst>
          </a:custGeom>
          <a:solidFill>
            <a:schemeClr val="accent5">
              <a:lumMod val="75000"/>
            </a:schemeClr>
          </a:solidFill>
          <a:ln w="9525" cap="flat">
            <a:solidFill>
              <a:schemeClr val="accent1"/>
            </a:solidFill>
            <a:prstDash val="solid"/>
            <a:miter/>
          </a:ln>
        </p:spPr>
        <p:txBody>
          <a:bodyPr rtlCol="0" anchor="ctr"/>
          <a:lstStyle/>
          <a:p>
            <a:endParaRPr lang="es-ES"/>
          </a:p>
        </p:txBody>
      </p:sp>
    </p:spTree>
    <p:extLst>
      <p:ext uri="{BB962C8B-B14F-4D97-AF65-F5344CB8AC3E}">
        <p14:creationId xmlns:p14="http://schemas.microsoft.com/office/powerpoint/2010/main" val="254386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l"/>
            <a:r>
              <a:rPr lang="en-US" sz="3600" dirty="0">
                <a:solidFill>
                  <a:srgbClr val="17CBD8"/>
                </a:solidFill>
              </a:rPr>
              <a:t>The steps of the decision tree algorithm</a:t>
            </a:r>
          </a:p>
        </p:txBody>
      </p:sp>
      <p:grpSp>
        <p:nvGrpSpPr>
          <p:cNvPr id="11" name="Group 18"/>
          <p:cNvGrpSpPr>
            <a:grpSpLocks noChangeAspect="1"/>
          </p:cNvGrpSpPr>
          <p:nvPr/>
        </p:nvGrpSpPr>
        <p:grpSpPr>
          <a:xfrm>
            <a:off x="3459943" y="873480"/>
            <a:ext cx="6430054" cy="4945312"/>
            <a:chOff x="0" y="0"/>
            <a:chExt cx="13447965" cy="10342741"/>
          </a:xfrm>
        </p:grpSpPr>
        <p:sp>
          <p:nvSpPr>
            <p:cNvPr id="12" name="Freeform 19"/>
            <p:cNvSpPr/>
            <p:nvPr/>
          </p:nvSpPr>
          <p:spPr>
            <a:xfrm>
              <a:off x="0" y="0"/>
              <a:ext cx="13447903" cy="10342753"/>
            </a:xfrm>
            <a:custGeom>
              <a:avLst/>
              <a:gdLst/>
              <a:ahLst/>
              <a:cxnLst/>
              <a:rect l="l" t="t" r="r" b="b"/>
              <a:pathLst>
                <a:path w="13447903" h="10342753">
                  <a:moveTo>
                    <a:pt x="13447903" y="475869"/>
                  </a:moveTo>
                  <a:cubicBezTo>
                    <a:pt x="13447903" y="213106"/>
                    <a:pt x="13234797" y="0"/>
                    <a:pt x="12972035" y="0"/>
                  </a:cubicBezTo>
                  <a:lnTo>
                    <a:pt x="475869" y="0"/>
                  </a:lnTo>
                  <a:cubicBezTo>
                    <a:pt x="213106" y="0"/>
                    <a:pt x="0" y="213106"/>
                    <a:pt x="0" y="475869"/>
                  </a:cubicBezTo>
                  <a:lnTo>
                    <a:pt x="0" y="9866884"/>
                  </a:lnTo>
                  <a:cubicBezTo>
                    <a:pt x="0" y="10129647"/>
                    <a:pt x="213106" y="10342753"/>
                    <a:pt x="475869" y="10342753"/>
                  </a:cubicBezTo>
                  <a:lnTo>
                    <a:pt x="12972035" y="10342753"/>
                  </a:lnTo>
                  <a:cubicBezTo>
                    <a:pt x="13234797" y="10342753"/>
                    <a:pt x="13447903" y="10129647"/>
                    <a:pt x="13447903" y="9866885"/>
                  </a:cubicBezTo>
                  <a:close/>
                </a:path>
              </a:pathLst>
            </a:custGeom>
            <a:solidFill>
              <a:srgbClr val="90D1CB"/>
            </a:solidFill>
          </p:spPr>
        </p:sp>
      </p:grpSp>
      <p:grpSp>
        <p:nvGrpSpPr>
          <p:cNvPr id="13" name="Group 20"/>
          <p:cNvGrpSpPr>
            <a:grpSpLocks noChangeAspect="1"/>
          </p:cNvGrpSpPr>
          <p:nvPr/>
        </p:nvGrpSpPr>
        <p:grpSpPr>
          <a:xfrm>
            <a:off x="3585232" y="1168260"/>
            <a:ext cx="6234147" cy="4524819"/>
            <a:chOff x="0" y="0"/>
            <a:chExt cx="13038242" cy="9463313"/>
          </a:xfrm>
        </p:grpSpPr>
        <p:sp>
          <p:nvSpPr>
            <p:cNvPr id="14" name="Freeform 21"/>
            <p:cNvSpPr/>
            <p:nvPr/>
          </p:nvSpPr>
          <p:spPr>
            <a:xfrm>
              <a:off x="0" y="0"/>
              <a:ext cx="13038201" cy="9463277"/>
            </a:xfrm>
            <a:custGeom>
              <a:avLst/>
              <a:gdLst/>
              <a:ahLst/>
              <a:cxnLst/>
              <a:rect l="l" t="t" r="r" b="b"/>
              <a:pathLst>
                <a:path w="13038201" h="9463277">
                  <a:moveTo>
                    <a:pt x="13038201" y="453771"/>
                  </a:moveTo>
                  <a:cubicBezTo>
                    <a:pt x="13038201" y="203200"/>
                    <a:pt x="12835128" y="0"/>
                    <a:pt x="12584430" y="0"/>
                  </a:cubicBezTo>
                  <a:lnTo>
                    <a:pt x="453771" y="0"/>
                  </a:lnTo>
                  <a:cubicBezTo>
                    <a:pt x="203200" y="0"/>
                    <a:pt x="0" y="203200"/>
                    <a:pt x="0" y="453771"/>
                  </a:cubicBezTo>
                  <a:lnTo>
                    <a:pt x="0" y="9009507"/>
                  </a:lnTo>
                  <a:cubicBezTo>
                    <a:pt x="0" y="9260077"/>
                    <a:pt x="203200" y="9463277"/>
                    <a:pt x="453771" y="9463277"/>
                  </a:cubicBezTo>
                  <a:lnTo>
                    <a:pt x="12584430" y="9463277"/>
                  </a:lnTo>
                  <a:cubicBezTo>
                    <a:pt x="12835001" y="9463277"/>
                    <a:pt x="13038201" y="9260077"/>
                    <a:pt x="13038201" y="9009507"/>
                  </a:cubicBezTo>
                  <a:close/>
                </a:path>
              </a:pathLst>
            </a:custGeom>
            <a:solidFill>
              <a:srgbClr val="FFFFFF"/>
            </a:solidFill>
          </p:spPr>
        </p:sp>
      </p:grpSp>
      <p:grpSp>
        <p:nvGrpSpPr>
          <p:cNvPr id="15" name="Group 22"/>
          <p:cNvGrpSpPr>
            <a:grpSpLocks noChangeAspect="1"/>
          </p:cNvGrpSpPr>
          <p:nvPr/>
        </p:nvGrpSpPr>
        <p:grpSpPr>
          <a:xfrm>
            <a:off x="3103852" y="1393084"/>
            <a:ext cx="6430054" cy="4945312"/>
            <a:chOff x="0" y="0"/>
            <a:chExt cx="13447965" cy="10342741"/>
          </a:xfrm>
        </p:grpSpPr>
        <p:sp>
          <p:nvSpPr>
            <p:cNvPr id="16" name="Freeform 23"/>
            <p:cNvSpPr/>
            <p:nvPr/>
          </p:nvSpPr>
          <p:spPr>
            <a:xfrm>
              <a:off x="0" y="0"/>
              <a:ext cx="13447903" cy="10342753"/>
            </a:xfrm>
            <a:custGeom>
              <a:avLst/>
              <a:gdLst/>
              <a:ahLst/>
              <a:cxnLst/>
              <a:rect l="l" t="t" r="r" b="b"/>
              <a:pathLst>
                <a:path w="13447903" h="10342753">
                  <a:moveTo>
                    <a:pt x="13447903" y="475869"/>
                  </a:moveTo>
                  <a:cubicBezTo>
                    <a:pt x="13447903" y="213106"/>
                    <a:pt x="13234797" y="0"/>
                    <a:pt x="12972035" y="0"/>
                  </a:cubicBezTo>
                  <a:lnTo>
                    <a:pt x="475869" y="0"/>
                  </a:lnTo>
                  <a:cubicBezTo>
                    <a:pt x="213106" y="0"/>
                    <a:pt x="0" y="213106"/>
                    <a:pt x="0" y="475869"/>
                  </a:cubicBezTo>
                  <a:lnTo>
                    <a:pt x="0" y="9866884"/>
                  </a:lnTo>
                  <a:cubicBezTo>
                    <a:pt x="0" y="10129647"/>
                    <a:pt x="213106" y="10342753"/>
                    <a:pt x="475869" y="10342753"/>
                  </a:cubicBezTo>
                  <a:lnTo>
                    <a:pt x="12972035" y="10342753"/>
                  </a:lnTo>
                  <a:cubicBezTo>
                    <a:pt x="13234797" y="10342753"/>
                    <a:pt x="13447903" y="10129647"/>
                    <a:pt x="13447903" y="9866885"/>
                  </a:cubicBezTo>
                  <a:close/>
                </a:path>
              </a:pathLst>
            </a:custGeom>
            <a:solidFill>
              <a:srgbClr val="FFB172"/>
            </a:solidFill>
          </p:spPr>
        </p:sp>
      </p:grpSp>
      <p:grpSp>
        <p:nvGrpSpPr>
          <p:cNvPr id="17" name="Group 24"/>
          <p:cNvGrpSpPr>
            <a:grpSpLocks noChangeAspect="1"/>
          </p:cNvGrpSpPr>
          <p:nvPr/>
        </p:nvGrpSpPr>
        <p:grpSpPr>
          <a:xfrm>
            <a:off x="3229142" y="1687864"/>
            <a:ext cx="6234147" cy="4524819"/>
            <a:chOff x="0" y="0"/>
            <a:chExt cx="13038242" cy="9463313"/>
          </a:xfrm>
        </p:grpSpPr>
        <p:sp>
          <p:nvSpPr>
            <p:cNvPr id="18" name="Freeform 25"/>
            <p:cNvSpPr/>
            <p:nvPr/>
          </p:nvSpPr>
          <p:spPr>
            <a:xfrm>
              <a:off x="0" y="0"/>
              <a:ext cx="13038201" cy="9463277"/>
            </a:xfrm>
            <a:custGeom>
              <a:avLst/>
              <a:gdLst/>
              <a:ahLst/>
              <a:cxnLst/>
              <a:rect l="l" t="t" r="r" b="b"/>
              <a:pathLst>
                <a:path w="13038201" h="9463277">
                  <a:moveTo>
                    <a:pt x="13038201" y="453771"/>
                  </a:moveTo>
                  <a:cubicBezTo>
                    <a:pt x="13038201" y="203200"/>
                    <a:pt x="12835128" y="0"/>
                    <a:pt x="12584430" y="0"/>
                  </a:cubicBezTo>
                  <a:lnTo>
                    <a:pt x="453771" y="0"/>
                  </a:lnTo>
                  <a:cubicBezTo>
                    <a:pt x="203200" y="0"/>
                    <a:pt x="0" y="203200"/>
                    <a:pt x="0" y="453771"/>
                  </a:cubicBezTo>
                  <a:lnTo>
                    <a:pt x="0" y="9009507"/>
                  </a:lnTo>
                  <a:cubicBezTo>
                    <a:pt x="0" y="9260077"/>
                    <a:pt x="203200" y="9463277"/>
                    <a:pt x="453771" y="9463277"/>
                  </a:cubicBezTo>
                  <a:lnTo>
                    <a:pt x="12584430" y="9463277"/>
                  </a:lnTo>
                  <a:cubicBezTo>
                    <a:pt x="12835001" y="9463277"/>
                    <a:pt x="13038201" y="9260077"/>
                    <a:pt x="13038201" y="9009507"/>
                  </a:cubicBezTo>
                  <a:close/>
                </a:path>
              </a:pathLst>
            </a:custGeom>
            <a:solidFill>
              <a:srgbClr val="FFFFFF"/>
            </a:solidFill>
          </p:spPr>
        </p:sp>
      </p:grpSp>
      <p:grpSp>
        <p:nvGrpSpPr>
          <p:cNvPr id="19" name="Group 26"/>
          <p:cNvGrpSpPr>
            <a:grpSpLocks noChangeAspect="1"/>
          </p:cNvGrpSpPr>
          <p:nvPr/>
        </p:nvGrpSpPr>
        <p:grpSpPr>
          <a:xfrm>
            <a:off x="3229141" y="1480797"/>
            <a:ext cx="115746" cy="115746"/>
            <a:chOff x="0" y="0"/>
            <a:chExt cx="242072" cy="242072"/>
          </a:xfrm>
        </p:grpSpPr>
        <p:sp>
          <p:nvSpPr>
            <p:cNvPr id="20" name="Freeform 27"/>
            <p:cNvSpPr/>
            <p:nvPr/>
          </p:nvSpPr>
          <p:spPr>
            <a:xfrm>
              <a:off x="762" y="635"/>
              <a:ext cx="241300" cy="240665"/>
            </a:xfrm>
            <a:custGeom>
              <a:avLst/>
              <a:gdLst/>
              <a:ahLst/>
              <a:cxnLst/>
              <a:rect l="l" t="t" r="r" b="b"/>
              <a:pathLst>
                <a:path w="241300" h="240665">
                  <a:moveTo>
                    <a:pt x="120650" y="0"/>
                  </a:moveTo>
                  <a:cubicBezTo>
                    <a:pt x="180975" y="0"/>
                    <a:pt x="241300" y="60325"/>
                    <a:pt x="241300" y="120650"/>
                  </a:cubicBezTo>
                  <a:cubicBezTo>
                    <a:pt x="241300" y="190754"/>
                    <a:pt x="180975" y="240665"/>
                    <a:pt x="120650" y="240665"/>
                  </a:cubicBezTo>
                  <a:cubicBezTo>
                    <a:pt x="49911" y="240665"/>
                    <a:pt x="0" y="190754"/>
                    <a:pt x="0" y="120650"/>
                  </a:cubicBezTo>
                  <a:cubicBezTo>
                    <a:pt x="0" y="60325"/>
                    <a:pt x="49911" y="0"/>
                    <a:pt x="120650" y="0"/>
                  </a:cubicBezTo>
                  <a:close/>
                </a:path>
              </a:pathLst>
            </a:custGeom>
            <a:solidFill>
              <a:srgbClr val="FFFFFF"/>
            </a:solidFill>
          </p:spPr>
        </p:sp>
      </p:grpSp>
      <p:grpSp>
        <p:nvGrpSpPr>
          <p:cNvPr id="21" name="Group 28"/>
          <p:cNvGrpSpPr>
            <a:grpSpLocks noChangeAspect="1"/>
          </p:cNvGrpSpPr>
          <p:nvPr/>
        </p:nvGrpSpPr>
        <p:grpSpPr>
          <a:xfrm>
            <a:off x="3469240" y="1480797"/>
            <a:ext cx="115414" cy="115746"/>
            <a:chOff x="0" y="0"/>
            <a:chExt cx="241377" cy="242072"/>
          </a:xfrm>
        </p:grpSpPr>
        <p:sp>
          <p:nvSpPr>
            <p:cNvPr id="22" name="Freeform 29"/>
            <p:cNvSpPr/>
            <p:nvPr/>
          </p:nvSpPr>
          <p:spPr>
            <a:xfrm>
              <a:off x="0" y="635"/>
              <a:ext cx="241300" cy="240665"/>
            </a:xfrm>
            <a:custGeom>
              <a:avLst/>
              <a:gdLst/>
              <a:ahLst/>
              <a:cxnLst/>
              <a:rect l="l" t="t" r="r" b="b"/>
              <a:pathLst>
                <a:path w="241300" h="240665">
                  <a:moveTo>
                    <a:pt x="120650" y="0"/>
                  </a:moveTo>
                  <a:cubicBezTo>
                    <a:pt x="190754" y="0"/>
                    <a:pt x="241300" y="60325"/>
                    <a:pt x="241300" y="120650"/>
                  </a:cubicBezTo>
                  <a:cubicBezTo>
                    <a:pt x="241300" y="190754"/>
                    <a:pt x="190627" y="240665"/>
                    <a:pt x="120650" y="240665"/>
                  </a:cubicBezTo>
                  <a:cubicBezTo>
                    <a:pt x="50673" y="240665"/>
                    <a:pt x="0" y="190754"/>
                    <a:pt x="0" y="120777"/>
                  </a:cubicBezTo>
                  <a:cubicBezTo>
                    <a:pt x="0" y="60452"/>
                    <a:pt x="50673" y="0"/>
                    <a:pt x="120650" y="0"/>
                  </a:cubicBezTo>
                  <a:close/>
                </a:path>
              </a:pathLst>
            </a:custGeom>
            <a:solidFill>
              <a:srgbClr val="FFFFFF"/>
            </a:solidFill>
          </p:spPr>
        </p:sp>
      </p:grpSp>
      <p:grpSp>
        <p:nvGrpSpPr>
          <p:cNvPr id="23" name="Group 30"/>
          <p:cNvGrpSpPr>
            <a:grpSpLocks noChangeAspect="1"/>
          </p:cNvGrpSpPr>
          <p:nvPr/>
        </p:nvGrpSpPr>
        <p:grpSpPr>
          <a:xfrm>
            <a:off x="3714850" y="1479607"/>
            <a:ext cx="139955" cy="119062"/>
            <a:chOff x="0" y="0"/>
            <a:chExt cx="292706" cy="249008"/>
          </a:xfrm>
        </p:grpSpPr>
        <p:sp>
          <p:nvSpPr>
            <p:cNvPr id="24" name="Freeform 31"/>
            <p:cNvSpPr/>
            <p:nvPr/>
          </p:nvSpPr>
          <p:spPr>
            <a:xfrm>
              <a:off x="762" y="635"/>
              <a:ext cx="291338" cy="247523"/>
            </a:xfrm>
            <a:custGeom>
              <a:avLst/>
              <a:gdLst/>
              <a:ahLst/>
              <a:cxnLst/>
              <a:rect l="l" t="t" r="r" b="b"/>
              <a:pathLst>
                <a:path w="291338" h="247523">
                  <a:moveTo>
                    <a:pt x="120650" y="0"/>
                  </a:moveTo>
                  <a:cubicBezTo>
                    <a:pt x="230886" y="0"/>
                    <a:pt x="291338" y="130429"/>
                    <a:pt x="210820" y="210820"/>
                  </a:cubicBezTo>
                  <a:cubicBezTo>
                    <a:pt x="185166" y="236474"/>
                    <a:pt x="154686" y="247523"/>
                    <a:pt x="124841" y="247523"/>
                  </a:cubicBezTo>
                  <a:cubicBezTo>
                    <a:pt x="60325" y="247523"/>
                    <a:pt x="0" y="195453"/>
                    <a:pt x="0" y="120650"/>
                  </a:cubicBezTo>
                  <a:cubicBezTo>
                    <a:pt x="0" y="49911"/>
                    <a:pt x="49911" y="0"/>
                    <a:pt x="120650" y="0"/>
                  </a:cubicBezTo>
                  <a:close/>
                </a:path>
              </a:pathLst>
            </a:custGeom>
            <a:solidFill>
              <a:srgbClr val="FFFFFF"/>
            </a:solidFill>
          </p:spPr>
        </p:sp>
      </p:grpSp>
      <p:grpSp>
        <p:nvGrpSpPr>
          <p:cNvPr id="25" name="Group 32"/>
          <p:cNvGrpSpPr>
            <a:grpSpLocks noChangeAspect="1"/>
          </p:cNvGrpSpPr>
          <p:nvPr/>
        </p:nvGrpSpPr>
        <p:grpSpPr>
          <a:xfrm>
            <a:off x="2709671" y="1912688"/>
            <a:ext cx="6430054" cy="4945312"/>
            <a:chOff x="0" y="0"/>
            <a:chExt cx="13447965" cy="10342741"/>
          </a:xfrm>
        </p:grpSpPr>
        <p:sp>
          <p:nvSpPr>
            <p:cNvPr id="26" name="Freeform 33"/>
            <p:cNvSpPr/>
            <p:nvPr/>
          </p:nvSpPr>
          <p:spPr>
            <a:xfrm>
              <a:off x="0" y="0"/>
              <a:ext cx="13447903" cy="10342753"/>
            </a:xfrm>
            <a:custGeom>
              <a:avLst/>
              <a:gdLst/>
              <a:ahLst/>
              <a:cxnLst/>
              <a:rect l="l" t="t" r="r" b="b"/>
              <a:pathLst>
                <a:path w="13447903" h="10342753">
                  <a:moveTo>
                    <a:pt x="13447903" y="475869"/>
                  </a:moveTo>
                  <a:cubicBezTo>
                    <a:pt x="13447903" y="213106"/>
                    <a:pt x="13234797" y="0"/>
                    <a:pt x="12972035" y="0"/>
                  </a:cubicBezTo>
                  <a:lnTo>
                    <a:pt x="475869" y="0"/>
                  </a:lnTo>
                  <a:cubicBezTo>
                    <a:pt x="213106" y="0"/>
                    <a:pt x="0" y="213106"/>
                    <a:pt x="0" y="475869"/>
                  </a:cubicBezTo>
                  <a:lnTo>
                    <a:pt x="0" y="9866884"/>
                  </a:lnTo>
                  <a:cubicBezTo>
                    <a:pt x="0" y="10129647"/>
                    <a:pt x="213106" y="10342753"/>
                    <a:pt x="475869" y="10342753"/>
                  </a:cubicBezTo>
                  <a:lnTo>
                    <a:pt x="12972035" y="10342753"/>
                  </a:lnTo>
                  <a:cubicBezTo>
                    <a:pt x="13234797" y="10342753"/>
                    <a:pt x="13447903" y="10129647"/>
                    <a:pt x="13447903" y="9866885"/>
                  </a:cubicBezTo>
                  <a:close/>
                </a:path>
              </a:pathLst>
            </a:custGeom>
            <a:solidFill>
              <a:srgbClr val="2F4A8A"/>
            </a:solidFill>
          </p:spPr>
        </p:sp>
      </p:grpSp>
      <p:grpSp>
        <p:nvGrpSpPr>
          <p:cNvPr id="27" name="Group 34"/>
          <p:cNvGrpSpPr>
            <a:grpSpLocks noChangeAspect="1"/>
          </p:cNvGrpSpPr>
          <p:nvPr/>
        </p:nvGrpSpPr>
        <p:grpSpPr>
          <a:xfrm>
            <a:off x="2834961" y="2207468"/>
            <a:ext cx="6234147" cy="4524819"/>
            <a:chOff x="0" y="0"/>
            <a:chExt cx="13038242" cy="9463313"/>
          </a:xfrm>
        </p:grpSpPr>
        <p:sp>
          <p:nvSpPr>
            <p:cNvPr id="28" name="Freeform 35"/>
            <p:cNvSpPr/>
            <p:nvPr/>
          </p:nvSpPr>
          <p:spPr>
            <a:xfrm>
              <a:off x="0" y="0"/>
              <a:ext cx="13038201" cy="9463277"/>
            </a:xfrm>
            <a:custGeom>
              <a:avLst/>
              <a:gdLst/>
              <a:ahLst/>
              <a:cxnLst/>
              <a:rect l="l" t="t" r="r" b="b"/>
              <a:pathLst>
                <a:path w="13038201" h="9463277">
                  <a:moveTo>
                    <a:pt x="13038201" y="453771"/>
                  </a:moveTo>
                  <a:cubicBezTo>
                    <a:pt x="13038201" y="203200"/>
                    <a:pt x="12835128" y="0"/>
                    <a:pt x="12584430" y="0"/>
                  </a:cubicBezTo>
                  <a:lnTo>
                    <a:pt x="453771" y="0"/>
                  </a:lnTo>
                  <a:cubicBezTo>
                    <a:pt x="203200" y="0"/>
                    <a:pt x="0" y="203200"/>
                    <a:pt x="0" y="453771"/>
                  </a:cubicBezTo>
                  <a:lnTo>
                    <a:pt x="0" y="9009507"/>
                  </a:lnTo>
                  <a:cubicBezTo>
                    <a:pt x="0" y="9260077"/>
                    <a:pt x="203200" y="9463277"/>
                    <a:pt x="453771" y="9463277"/>
                  </a:cubicBezTo>
                  <a:lnTo>
                    <a:pt x="12584430" y="9463277"/>
                  </a:lnTo>
                  <a:cubicBezTo>
                    <a:pt x="12835001" y="9463277"/>
                    <a:pt x="13038201" y="9260077"/>
                    <a:pt x="13038201" y="9009507"/>
                  </a:cubicBezTo>
                  <a:close/>
                </a:path>
              </a:pathLst>
            </a:custGeom>
            <a:solidFill>
              <a:srgbClr val="FFFFFF"/>
            </a:solidFill>
          </p:spPr>
        </p:sp>
      </p:grpSp>
      <p:grpSp>
        <p:nvGrpSpPr>
          <p:cNvPr id="29" name="Group 36"/>
          <p:cNvGrpSpPr>
            <a:grpSpLocks noChangeAspect="1"/>
          </p:cNvGrpSpPr>
          <p:nvPr/>
        </p:nvGrpSpPr>
        <p:grpSpPr>
          <a:xfrm>
            <a:off x="2834960" y="2000401"/>
            <a:ext cx="115746" cy="115746"/>
            <a:chOff x="0" y="0"/>
            <a:chExt cx="242072" cy="242072"/>
          </a:xfrm>
        </p:grpSpPr>
        <p:sp>
          <p:nvSpPr>
            <p:cNvPr id="30" name="Freeform 37"/>
            <p:cNvSpPr/>
            <p:nvPr/>
          </p:nvSpPr>
          <p:spPr>
            <a:xfrm>
              <a:off x="762" y="635"/>
              <a:ext cx="241300" cy="240665"/>
            </a:xfrm>
            <a:custGeom>
              <a:avLst/>
              <a:gdLst/>
              <a:ahLst/>
              <a:cxnLst/>
              <a:rect l="l" t="t" r="r" b="b"/>
              <a:pathLst>
                <a:path w="241300" h="240665">
                  <a:moveTo>
                    <a:pt x="120650" y="0"/>
                  </a:moveTo>
                  <a:cubicBezTo>
                    <a:pt x="180975" y="0"/>
                    <a:pt x="241300" y="60325"/>
                    <a:pt x="241300" y="120650"/>
                  </a:cubicBezTo>
                  <a:cubicBezTo>
                    <a:pt x="241300" y="190754"/>
                    <a:pt x="180975" y="240665"/>
                    <a:pt x="120650" y="240665"/>
                  </a:cubicBezTo>
                  <a:cubicBezTo>
                    <a:pt x="49911" y="240665"/>
                    <a:pt x="0" y="190754"/>
                    <a:pt x="0" y="120650"/>
                  </a:cubicBezTo>
                  <a:cubicBezTo>
                    <a:pt x="0" y="60325"/>
                    <a:pt x="49911" y="0"/>
                    <a:pt x="120650" y="0"/>
                  </a:cubicBezTo>
                  <a:close/>
                </a:path>
              </a:pathLst>
            </a:custGeom>
            <a:solidFill>
              <a:srgbClr val="FFB172"/>
            </a:solidFill>
          </p:spPr>
        </p:sp>
      </p:grpSp>
      <p:grpSp>
        <p:nvGrpSpPr>
          <p:cNvPr id="31" name="Group 38"/>
          <p:cNvGrpSpPr>
            <a:grpSpLocks noChangeAspect="1"/>
          </p:cNvGrpSpPr>
          <p:nvPr/>
        </p:nvGrpSpPr>
        <p:grpSpPr>
          <a:xfrm>
            <a:off x="3075058" y="2000401"/>
            <a:ext cx="115414" cy="115746"/>
            <a:chOff x="0" y="0"/>
            <a:chExt cx="241377" cy="242072"/>
          </a:xfrm>
        </p:grpSpPr>
        <p:sp>
          <p:nvSpPr>
            <p:cNvPr id="32" name="Freeform 39"/>
            <p:cNvSpPr/>
            <p:nvPr/>
          </p:nvSpPr>
          <p:spPr>
            <a:xfrm>
              <a:off x="0" y="635"/>
              <a:ext cx="241300" cy="240665"/>
            </a:xfrm>
            <a:custGeom>
              <a:avLst/>
              <a:gdLst/>
              <a:ahLst/>
              <a:cxnLst/>
              <a:rect l="l" t="t" r="r" b="b"/>
              <a:pathLst>
                <a:path w="241300" h="240665">
                  <a:moveTo>
                    <a:pt x="120650" y="0"/>
                  </a:moveTo>
                  <a:cubicBezTo>
                    <a:pt x="190754" y="0"/>
                    <a:pt x="241300" y="60325"/>
                    <a:pt x="241300" y="120650"/>
                  </a:cubicBezTo>
                  <a:cubicBezTo>
                    <a:pt x="241300" y="190754"/>
                    <a:pt x="190627" y="240665"/>
                    <a:pt x="120650" y="240665"/>
                  </a:cubicBezTo>
                  <a:cubicBezTo>
                    <a:pt x="50673" y="240665"/>
                    <a:pt x="0" y="190754"/>
                    <a:pt x="0" y="120777"/>
                  </a:cubicBezTo>
                  <a:cubicBezTo>
                    <a:pt x="0" y="60452"/>
                    <a:pt x="50673" y="0"/>
                    <a:pt x="120650" y="0"/>
                  </a:cubicBezTo>
                  <a:close/>
                </a:path>
              </a:pathLst>
            </a:custGeom>
            <a:solidFill>
              <a:srgbClr val="F8DBC4"/>
            </a:solidFill>
          </p:spPr>
        </p:sp>
      </p:grpSp>
      <p:grpSp>
        <p:nvGrpSpPr>
          <p:cNvPr id="33" name="Group 40"/>
          <p:cNvGrpSpPr>
            <a:grpSpLocks noChangeAspect="1"/>
          </p:cNvGrpSpPr>
          <p:nvPr/>
        </p:nvGrpSpPr>
        <p:grpSpPr>
          <a:xfrm>
            <a:off x="3320669" y="1999211"/>
            <a:ext cx="139955" cy="119062"/>
            <a:chOff x="0" y="0"/>
            <a:chExt cx="292706" cy="249008"/>
          </a:xfrm>
        </p:grpSpPr>
        <p:sp>
          <p:nvSpPr>
            <p:cNvPr id="34" name="Freeform 41"/>
            <p:cNvSpPr/>
            <p:nvPr/>
          </p:nvSpPr>
          <p:spPr>
            <a:xfrm>
              <a:off x="762" y="635"/>
              <a:ext cx="291338" cy="247523"/>
            </a:xfrm>
            <a:custGeom>
              <a:avLst/>
              <a:gdLst/>
              <a:ahLst/>
              <a:cxnLst/>
              <a:rect l="l" t="t" r="r" b="b"/>
              <a:pathLst>
                <a:path w="291338" h="247523">
                  <a:moveTo>
                    <a:pt x="120650" y="0"/>
                  </a:moveTo>
                  <a:cubicBezTo>
                    <a:pt x="230886" y="0"/>
                    <a:pt x="291338" y="130429"/>
                    <a:pt x="210820" y="210820"/>
                  </a:cubicBezTo>
                  <a:cubicBezTo>
                    <a:pt x="185166" y="236474"/>
                    <a:pt x="154686" y="247523"/>
                    <a:pt x="124841" y="247523"/>
                  </a:cubicBezTo>
                  <a:cubicBezTo>
                    <a:pt x="60325" y="247523"/>
                    <a:pt x="0" y="195453"/>
                    <a:pt x="0" y="120650"/>
                  </a:cubicBezTo>
                  <a:cubicBezTo>
                    <a:pt x="0" y="49911"/>
                    <a:pt x="49911" y="0"/>
                    <a:pt x="120650" y="0"/>
                  </a:cubicBezTo>
                  <a:close/>
                </a:path>
              </a:pathLst>
            </a:custGeom>
            <a:solidFill>
              <a:srgbClr val="90D1CB"/>
            </a:solidFill>
          </p:spPr>
        </p:sp>
      </p:grpSp>
      <p:pic>
        <p:nvPicPr>
          <p:cNvPr id="35" name="Picture 42"/>
          <p:cNvPicPr>
            <a:picLocks noChangeAspect="1"/>
          </p:cNvPicPr>
          <p:nvPr/>
        </p:nvPicPr>
        <p:blipFill>
          <a:blip r:embed="rId2"/>
          <a:srcRect/>
          <a:stretch>
            <a:fillRect/>
          </a:stretch>
        </p:blipFill>
        <p:spPr>
          <a:xfrm>
            <a:off x="2834959" y="2518316"/>
            <a:ext cx="6221071" cy="3662464"/>
          </a:xfrm>
          <a:prstGeom prst="rect">
            <a:avLst/>
          </a:prstGeom>
        </p:spPr>
      </p:pic>
    </p:spTree>
    <p:extLst>
      <p:ext uri="{BB962C8B-B14F-4D97-AF65-F5344CB8AC3E}">
        <p14:creationId xmlns:p14="http://schemas.microsoft.com/office/powerpoint/2010/main" val="136647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1AAE2F4D-2A2D-AF43-BD6E-BA89B56FF3B8}"/>
              </a:ext>
            </a:extLst>
          </p:cNvPr>
          <p:cNvSpPr>
            <a:spLocks noGrp="1"/>
          </p:cNvSpPr>
          <p:nvPr>
            <p:ph type="body" sz="quarter" idx="10"/>
          </p:nvPr>
        </p:nvSpPr>
        <p:spPr/>
        <p:txBody>
          <a:bodyPr/>
          <a:lstStyle/>
          <a:p>
            <a:endParaRPr lang="es-ES" dirty="0"/>
          </a:p>
        </p:txBody>
      </p:sp>
      <p:sp>
        <p:nvSpPr>
          <p:cNvPr id="5" name="Redondear rectángulo de esquina diagonal 4">
            <a:extLst>
              <a:ext uri="{FF2B5EF4-FFF2-40B4-BE49-F238E27FC236}">
                <a16:creationId xmlns:a16="http://schemas.microsoft.com/office/drawing/2014/main" id="{28E28621-2FE4-3B48-B13A-CC60987C1D29}"/>
              </a:ext>
            </a:extLst>
          </p:cNvPr>
          <p:cNvSpPr/>
          <p:nvPr/>
        </p:nvSpPr>
        <p:spPr>
          <a:xfrm>
            <a:off x="4512913" y="2104254"/>
            <a:ext cx="3352800" cy="3073387"/>
          </a:xfrm>
          <a:prstGeom prst="round2DiagRect">
            <a:avLst>
              <a:gd name="adj1" fmla="val 19492"/>
              <a:gd name="adj2" fmla="val 0"/>
            </a:avLst>
          </a:prstGeom>
          <a:noFill/>
          <a:ln w="476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2C269247-78E1-AF44-AAE2-E85634069DA1}"/>
              </a:ext>
            </a:extLst>
          </p:cNvPr>
          <p:cNvSpPr txBox="1">
            <a:spLocks/>
          </p:cNvSpPr>
          <p:nvPr/>
        </p:nvSpPr>
        <p:spPr>
          <a:xfrm>
            <a:off x="3325090" y="2338398"/>
            <a:ext cx="5728447" cy="2644619"/>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tx1"/>
                </a:solidFill>
                <a:latin typeface="Barlow" pitchFamily="2" charset="77"/>
                <a:ea typeface="+mj-ea"/>
                <a:cs typeface="+mj-cs"/>
              </a:defRPr>
            </a:lvl1pPr>
          </a:lstStyle>
          <a:p>
            <a:pPr algn="ctr"/>
            <a:r>
              <a:rPr lang="en-US" sz="6800" dirty="0" smtClean="0">
                <a:solidFill>
                  <a:schemeClr val="accent5">
                    <a:lumMod val="75000"/>
                  </a:schemeClr>
                </a:solidFill>
                <a:latin typeface="Barlow Medium" pitchFamily="2" charset="77"/>
              </a:rPr>
              <a:t>Challenges</a:t>
            </a:r>
            <a:endParaRPr lang="en-US" sz="6800" dirty="0">
              <a:solidFill>
                <a:schemeClr val="accent5">
                  <a:lumMod val="75000"/>
                </a:schemeClr>
              </a:solidFill>
              <a:latin typeface="Barlow Medium" pitchFamily="2" charset="77"/>
            </a:endParaRPr>
          </a:p>
        </p:txBody>
      </p:sp>
      <p:sp>
        <p:nvSpPr>
          <p:cNvPr id="9" name="Redondear rectángulo de esquina diagonal 8">
            <a:extLst>
              <a:ext uri="{FF2B5EF4-FFF2-40B4-BE49-F238E27FC236}">
                <a16:creationId xmlns:a16="http://schemas.microsoft.com/office/drawing/2014/main" id="{D9DDFE9D-408C-B84D-B0D0-5344CD9D7A0A}"/>
              </a:ext>
            </a:extLst>
          </p:cNvPr>
          <p:cNvSpPr/>
          <p:nvPr/>
        </p:nvSpPr>
        <p:spPr>
          <a:xfrm>
            <a:off x="5494140" y="982763"/>
            <a:ext cx="1483659" cy="1341483"/>
          </a:xfrm>
          <a:prstGeom prst="round2DiagRect">
            <a:avLst>
              <a:gd name="adj1" fmla="val 19492"/>
              <a:gd name="adj2" fmla="val 0"/>
            </a:avLst>
          </a:pr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10">
            <a:extLst>
              <a:ext uri="{FF2B5EF4-FFF2-40B4-BE49-F238E27FC236}">
                <a16:creationId xmlns:a16="http://schemas.microsoft.com/office/drawing/2014/main" id="{5A0DF98F-4D86-7A4C-BE37-0FFE1417B1F0}"/>
              </a:ext>
            </a:extLst>
          </p:cNvPr>
          <p:cNvCxnSpPr>
            <a:cxnSpLocks/>
          </p:cNvCxnSpPr>
          <p:nvPr/>
        </p:nvCxnSpPr>
        <p:spPr>
          <a:xfrm>
            <a:off x="6278552" y="0"/>
            <a:ext cx="0" cy="11696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Forma libre 13">
            <a:extLst>
              <a:ext uri="{FF2B5EF4-FFF2-40B4-BE49-F238E27FC236}">
                <a16:creationId xmlns:a16="http://schemas.microsoft.com/office/drawing/2014/main" id="{A58ED95A-CDA1-834E-B1C4-71AA0F032C33}"/>
              </a:ext>
            </a:extLst>
          </p:cNvPr>
          <p:cNvSpPr/>
          <p:nvPr/>
        </p:nvSpPr>
        <p:spPr>
          <a:xfrm>
            <a:off x="5848841" y="5780325"/>
            <a:ext cx="494317" cy="494317"/>
          </a:xfrm>
          <a:custGeom>
            <a:avLst/>
            <a:gdLst>
              <a:gd name="connsiteX0" fmla="*/ 2915002 w 5829300"/>
              <a:gd name="connsiteY0" fmla="*/ 0 h 5829300"/>
              <a:gd name="connsiteX1" fmla="*/ 0 w 5829300"/>
              <a:gd name="connsiteY1" fmla="*/ 2915002 h 5829300"/>
              <a:gd name="connsiteX2" fmla="*/ 2915002 w 5829300"/>
              <a:gd name="connsiteY2" fmla="*/ 5830005 h 5829300"/>
              <a:gd name="connsiteX3" fmla="*/ 5830005 w 5829300"/>
              <a:gd name="connsiteY3" fmla="*/ 2915002 h 5829300"/>
              <a:gd name="connsiteX4" fmla="*/ 2915002 w 5829300"/>
              <a:gd name="connsiteY4" fmla="*/ 0 h 5829300"/>
              <a:gd name="connsiteX5" fmla="*/ 2915002 w 5829300"/>
              <a:gd name="connsiteY5" fmla="*/ 5547408 h 5829300"/>
              <a:gd name="connsiteX6" fmla="*/ 282597 w 5829300"/>
              <a:gd name="connsiteY6" fmla="*/ 2915002 h 5829300"/>
              <a:gd name="connsiteX7" fmla="*/ 2915002 w 5829300"/>
              <a:gd name="connsiteY7" fmla="*/ 282597 h 5829300"/>
              <a:gd name="connsiteX8" fmla="*/ 5547408 w 5829300"/>
              <a:gd name="connsiteY8" fmla="*/ 2915002 h 5829300"/>
              <a:gd name="connsiteX9" fmla="*/ 2915002 w 5829300"/>
              <a:gd name="connsiteY9" fmla="*/ 5547408 h 5829300"/>
              <a:gd name="connsiteX10" fmla="*/ 4051754 w 5829300"/>
              <a:gd name="connsiteY10" fmla="*/ 3006852 h 5829300"/>
              <a:gd name="connsiteX11" fmla="*/ 4051754 w 5829300"/>
              <a:gd name="connsiteY11" fmla="*/ 3205382 h 5829300"/>
              <a:gd name="connsiteX12" fmla="*/ 3013910 w 5829300"/>
              <a:gd name="connsiteY12" fmla="*/ 4250293 h 5829300"/>
              <a:gd name="connsiteX13" fmla="*/ 2991298 w 5829300"/>
              <a:gd name="connsiteY13" fmla="*/ 4265838 h 5829300"/>
              <a:gd name="connsiteX14" fmla="*/ 2983525 w 5829300"/>
              <a:gd name="connsiteY14" fmla="*/ 4273611 h 5829300"/>
              <a:gd name="connsiteX15" fmla="*/ 2967981 w 5829300"/>
              <a:gd name="connsiteY15" fmla="*/ 4281383 h 5829300"/>
              <a:gd name="connsiteX16" fmla="*/ 2952436 w 5829300"/>
              <a:gd name="connsiteY16" fmla="*/ 4289155 h 5829300"/>
              <a:gd name="connsiteX17" fmla="*/ 2936891 w 5829300"/>
              <a:gd name="connsiteY17" fmla="*/ 4289155 h 5829300"/>
              <a:gd name="connsiteX18" fmla="*/ 2906516 w 5829300"/>
              <a:gd name="connsiteY18" fmla="*/ 4289155 h 5829300"/>
              <a:gd name="connsiteX19" fmla="*/ 2876141 w 5829300"/>
              <a:gd name="connsiteY19" fmla="*/ 4289155 h 5829300"/>
              <a:gd name="connsiteX20" fmla="*/ 2860596 w 5829300"/>
              <a:gd name="connsiteY20" fmla="*/ 4289155 h 5829300"/>
              <a:gd name="connsiteX21" fmla="*/ 2845051 w 5829300"/>
              <a:gd name="connsiteY21" fmla="*/ 4281383 h 5829300"/>
              <a:gd name="connsiteX22" fmla="*/ 2829506 w 5829300"/>
              <a:gd name="connsiteY22" fmla="*/ 4273611 h 5829300"/>
              <a:gd name="connsiteX23" fmla="*/ 2821734 w 5829300"/>
              <a:gd name="connsiteY23" fmla="*/ 4265838 h 5829300"/>
              <a:gd name="connsiteX24" fmla="*/ 2799121 w 5829300"/>
              <a:gd name="connsiteY24" fmla="*/ 4250293 h 5829300"/>
              <a:gd name="connsiteX25" fmla="*/ 1770478 w 5829300"/>
              <a:gd name="connsiteY25" fmla="*/ 3197600 h 5829300"/>
              <a:gd name="connsiteX26" fmla="*/ 1770478 w 5829300"/>
              <a:gd name="connsiteY26" fmla="*/ 2999070 h 5829300"/>
              <a:gd name="connsiteX27" fmla="*/ 1969008 w 5829300"/>
              <a:gd name="connsiteY27" fmla="*/ 2999070 h 5829300"/>
              <a:gd name="connsiteX28" fmla="*/ 2777947 w 5829300"/>
              <a:gd name="connsiteY28" fmla="*/ 3808009 h 5829300"/>
              <a:gd name="connsiteX29" fmla="*/ 2777947 w 5829300"/>
              <a:gd name="connsiteY29" fmla="*/ 1571958 h 5829300"/>
              <a:gd name="connsiteX30" fmla="*/ 2915012 w 5829300"/>
              <a:gd name="connsiteY30" fmla="*/ 1434894 h 5829300"/>
              <a:gd name="connsiteX31" fmla="*/ 3052077 w 5829300"/>
              <a:gd name="connsiteY31" fmla="*/ 1571958 h 5829300"/>
              <a:gd name="connsiteX32" fmla="*/ 3052077 w 5829300"/>
              <a:gd name="connsiteY32" fmla="*/ 3807314 h 5829300"/>
              <a:gd name="connsiteX33" fmla="*/ 3846176 w 5829300"/>
              <a:gd name="connsiteY33" fmla="*/ 3013920 h 5829300"/>
              <a:gd name="connsiteX34" fmla="*/ 4051754 w 5829300"/>
              <a:gd name="connsiteY34" fmla="*/ 300685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solidFill>
            <a:schemeClr val="accent1"/>
          </a:solidFill>
          <a:ln w="9525" cap="flat">
            <a:noFill/>
            <a:prstDash val="solid"/>
            <a:miter/>
          </a:ln>
        </p:spPr>
        <p:txBody>
          <a:bodyPr rtlCol="0" anchor="ctr"/>
          <a:lstStyle/>
          <a:p>
            <a:endParaRPr lang="es-ES"/>
          </a:p>
        </p:txBody>
      </p:sp>
      <p:pic>
        <p:nvPicPr>
          <p:cNvPr id="3" name="Imagen 2">
            <a:extLst>
              <a:ext uri="{FF2B5EF4-FFF2-40B4-BE49-F238E27FC236}">
                <a16:creationId xmlns:a16="http://schemas.microsoft.com/office/drawing/2014/main" id="{955F2384-036A-C94E-8BCF-7956388E79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5836291" cy="3730151"/>
          </a:xfrm>
          <a:prstGeom prst="rect">
            <a:avLst/>
          </a:prstGeom>
        </p:spPr>
      </p:pic>
      <p:pic>
        <p:nvPicPr>
          <p:cNvPr id="13" name="Imagen 12">
            <a:extLst>
              <a:ext uri="{FF2B5EF4-FFF2-40B4-BE49-F238E27FC236}">
                <a16:creationId xmlns:a16="http://schemas.microsoft.com/office/drawing/2014/main" id="{BD3E3CED-6543-BD45-9097-1C9ECF0BB312}"/>
              </a:ext>
            </a:extLst>
          </p:cNvPr>
          <p:cNvPicPr>
            <a:picLocks noChangeAspect="1"/>
          </p:cNvPicPr>
          <p:nvPr/>
        </p:nvPicPr>
        <p:blipFill>
          <a:blip r:embed="rId4"/>
          <a:stretch>
            <a:fillRect/>
          </a:stretch>
        </p:blipFill>
        <p:spPr>
          <a:xfrm>
            <a:off x="9096119" y="2741478"/>
            <a:ext cx="2290482" cy="3817470"/>
          </a:xfrm>
          <a:prstGeom prst="rect">
            <a:avLst/>
          </a:prstGeom>
        </p:spPr>
      </p:pic>
      <p:sp>
        <p:nvSpPr>
          <p:cNvPr id="12" name="CuadroTexto 9">
            <a:extLst>
              <a:ext uri="{FF2B5EF4-FFF2-40B4-BE49-F238E27FC236}">
                <a16:creationId xmlns:a16="http://schemas.microsoft.com/office/drawing/2014/main" id="{3621F20C-1CDC-1E4D-B40B-0A6E3422974B}"/>
              </a:ext>
            </a:extLst>
          </p:cNvPr>
          <p:cNvSpPr txBox="1"/>
          <p:nvPr/>
        </p:nvSpPr>
        <p:spPr>
          <a:xfrm>
            <a:off x="5494139" y="1183805"/>
            <a:ext cx="1483661" cy="1015663"/>
          </a:xfrm>
          <a:prstGeom prst="rect">
            <a:avLst/>
          </a:prstGeom>
          <a:noFill/>
        </p:spPr>
        <p:txBody>
          <a:bodyPr wrap="square" rtlCol="0">
            <a:spAutoFit/>
          </a:bodyPr>
          <a:lstStyle/>
          <a:p>
            <a:pPr algn="ctr"/>
            <a:r>
              <a:rPr lang="es-ES" sz="6000" dirty="0" smtClean="0">
                <a:solidFill>
                  <a:schemeClr val="accent5"/>
                </a:solidFill>
                <a:latin typeface="Barlow" pitchFamily="2" charset="77"/>
              </a:rPr>
              <a:t>03</a:t>
            </a:r>
            <a:endParaRPr lang="es-ES" sz="6000" dirty="0">
              <a:solidFill>
                <a:schemeClr val="accent5"/>
              </a:solidFill>
              <a:latin typeface="Barlow" pitchFamily="2" charset="77"/>
            </a:endParaRPr>
          </a:p>
        </p:txBody>
      </p:sp>
    </p:spTree>
    <p:extLst>
      <p:ext uri="{BB962C8B-B14F-4D97-AF65-F5344CB8AC3E}">
        <p14:creationId xmlns:p14="http://schemas.microsoft.com/office/powerpoint/2010/main" val="327276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8433" t="5755"/>
          <a:stretch/>
        </p:blipFill>
        <p:spPr>
          <a:xfrm>
            <a:off x="4815840" y="975360"/>
            <a:ext cx="7340300" cy="5437309"/>
          </a:xfrm>
          <a:prstGeom prst="rect">
            <a:avLst/>
          </a:prstGeom>
        </p:spPr>
      </p:pic>
      <p:sp>
        <p:nvSpPr>
          <p:cNvPr id="5" name="Rectangle 4"/>
          <p:cNvSpPr/>
          <p:nvPr/>
        </p:nvSpPr>
        <p:spPr>
          <a:xfrm>
            <a:off x="173436" y="228886"/>
            <a:ext cx="5581977" cy="396904"/>
          </a:xfrm>
          <a:prstGeom prst="rect">
            <a:avLst/>
          </a:prstGeom>
        </p:spPr>
        <p:txBody>
          <a:bodyPr wrap="none">
            <a:spAutoFit/>
          </a:bodyPr>
          <a:lstStyle/>
          <a:p>
            <a:pPr lvl="0">
              <a:lnSpc>
                <a:spcPts val="2080"/>
              </a:lnSpc>
              <a:defRPr/>
            </a:pPr>
            <a:r>
              <a:rPr lang="fr-BE" sz="4000" dirty="0" err="1" smtClean="0">
                <a:solidFill>
                  <a:srgbClr val="17CBD8"/>
                </a:solidFill>
                <a:latin typeface="Barlow" panose="020B0604020202020204" charset="0"/>
              </a:rPr>
              <a:t>Extracting</a:t>
            </a:r>
            <a:r>
              <a:rPr lang="fr-BE" sz="4000" dirty="0" smtClean="0">
                <a:solidFill>
                  <a:srgbClr val="17CBD8"/>
                </a:solidFill>
                <a:latin typeface="Barlow" panose="020B0604020202020204" charset="0"/>
              </a:rPr>
              <a:t> </a:t>
            </a:r>
            <a:r>
              <a:rPr lang="fr-BE" sz="4000" dirty="0">
                <a:solidFill>
                  <a:srgbClr val="17CBD8"/>
                </a:solidFill>
                <a:latin typeface="Barlow" panose="020B0604020202020204" charset="0"/>
              </a:rPr>
              <a:t>the </a:t>
            </a:r>
            <a:r>
              <a:rPr lang="fr-BE" sz="4000" dirty="0" err="1">
                <a:solidFill>
                  <a:srgbClr val="17CBD8"/>
                </a:solidFill>
                <a:latin typeface="Barlow" panose="020B0604020202020204" charset="0"/>
              </a:rPr>
              <a:t>Features</a:t>
            </a:r>
            <a:endParaRPr kumimoji="0" lang="fr-BE" sz="4000" b="0" i="0" u="none" strike="noStrike" kern="1200" cap="none" spc="0" normalizeH="0" baseline="0" noProof="0" dirty="0">
              <a:ln>
                <a:noFill/>
              </a:ln>
              <a:solidFill>
                <a:srgbClr val="17CBD8"/>
              </a:solidFill>
              <a:effectLst/>
              <a:uLnTx/>
              <a:uFillTx/>
              <a:latin typeface="Barlow" panose="020B0604020202020204" charset="0"/>
              <a:ea typeface="+mn-ea"/>
              <a:cs typeface="+mn-cs"/>
            </a:endParaRPr>
          </a:p>
        </p:txBody>
      </p:sp>
      <p:sp>
        <p:nvSpPr>
          <p:cNvPr id="4" name="Rectangle 3"/>
          <p:cNvSpPr/>
          <p:nvPr/>
        </p:nvSpPr>
        <p:spPr>
          <a:xfrm>
            <a:off x="2743200" y="3688080"/>
            <a:ext cx="1861739" cy="2087880"/>
          </a:xfrm>
          <a:prstGeom prst="rect">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16" y="2316480"/>
            <a:ext cx="3989543" cy="2377440"/>
          </a:xfrm>
          <a:prstGeom prst="rect">
            <a:avLst/>
          </a:prstGeom>
        </p:spPr>
      </p:pic>
    </p:spTree>
    <p:extLst>
      <p:ext uri="{BB962C8B-B14F-4D97-AF65-F5344CB8AC3E}">
        <p14:creationId xmlns:p14="http://schemas.microsoft.com/office/powerpoint/2010/main" val="48894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0"/>
            <a:ext cx="12909176" cy="592138"/>
          </a:xfrm>
          <a:solidFill>
            <a:srgbClr val="CABCA1"/>
          </a:solidFill>
          <a:ln>
            <a:noFill/>
          </a:ln>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470"/>
            <a:ext cx="5773270" cy="62659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270" y="592138"/>
            <a:ext cx="7135906" cy="626594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519" y="1976716"/>
            <a:ext cx="2312894" cy="1653989"/>
          </a:xfrm>
          <a:prstGeom prst="rect">
            <a:avLst/>
          </a:prstGeom>
          <a:ln w="3175">
            <a:solidFill>
              <a:srgbClr val="000000"/>
            </a:solidFill>
          </a:ln>
        </p:spPr>
      </p:pic>
    </p:spTree>
    <p:extLst>
      <p:ext uri="{BB962C8B-B14F-4D97-AF65-F5344CB8AC3E}">
        <p14:creationId xmlns:p14="http://schemas.microsoft.com/office/powerpoint/2010/main" val="158375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4696" b="11495"/>
          <a:stretch/>
        </p:blipFill>
        <p:spPr>
          <a:xfrm>
            <a:off x="5455920" y="891540"/>
            <a:ext cx="5493736" cy="4945380"/>
          </a:xfrm>
          <a:prstGeom prst="rect">
            <a:avLst/>
          </a:prstGeom>
        </p:spPr>
      </p:pic>
      <p:sp>
        <p:nvSpPr>
          <p:cNvPr id="6" name="Rectangle 5"/>
          <p:cNvSpPr/>
          <p:nvPr/>
        </p:nvSpPr>
        <p:spPr>
          <a:xfrm>
            <a:off x="173436" y="228886"/>
            <a:ext cx="6519734" cy="396904"/>
          </a:xfrm>
          <a:prstGeom prst="rect">
            <a:avLst/>
          </a:prstGeom>
        </p:spPr>
        <p:txBody>
          <a:bodyPr wrap="none">
            <a:spAutoFit/>
          </a:bodyPr>
          <a:lstStyle/>
          <a:p>
            <a:pPr>
              <a:lnSpc>
                <a:spcPts val="2080"/>
              </a:lnSpc>
            </a:pPr>
            <a:r>
              <a:rPr lang="fr-BE" sz="4000" dirty="0">
                <a:solidFill>
                  <a:srgbClr val="17CBD8"/>
                </a:solidFill>
                <a:latin typeface="Barlow" panose="020B0604020202020204" charset="0"/>
              </a:rPr>
              <a:t> Innovations in Our </a:t>
            </a:r>
            <a:r>
              <a:rPr lang="fr-BE" sz="4000" dirty="0" err="1">
                <a:solidFill>
                  <a:srgbClr val="17CBD8"/>
                </a:solidFill>
                <a:latin typeface="Barlow" panose="020B0604020202020204" charset="0"/>
              </a:rPr>
              <a:t>Approach</a:t>
            </a:r>
            <a:endParaRPr lang="fr-BE" sz="4000" dirty="0">
              <a:solidFill>
                <a:srgbClr val="17CBD8"/>
              </a:solidFill>
              <a:latin typeface="Barlow" panose="020B0604020202020204" charset="0"/>
            </a:endParaRPr>
          </a:p>
        </p:txBody>
      </p:sp>
      <p:sp>
        <p:nvSpPr>
          <p:cNvPr id="3" name="Text Placeholder 2"/>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16" y="2316480"/>
            <a:ext cx="3989543" cy="2377440"/>
          </a:xfrm>
          <a:prstGeom prst="rect">
            <a:avLst/>
          </a:prstGeom>
        </p:spPr>
      </p:pic>
      <p:sp>
        <p:nvSpPr>
          <p:cNvPr id="8" name="Rectangle 7"/>
          <p:cNvSpPr/>
          <p:nvPr/>
        </p:nvSpPr>
        <p:spPr>
          <a:xfrm>
            <a:off x="7223760" y="5543341"/>
            <a:ext cx="3962400" cy="830997"/>
          </a:xfrm>
          <a:prstGeom prst="rect">
            <a:avLst/>
          </a:prstGeom>
        </p:spPr>
        <p:txBody>
          <a:bodyPr wrap="square" anchor="ctr">
            <a:spAutoFit/>
          </a:bodyPr>
          <a:lstStyle/>
          <a:p>
            <a:r>
              <a:rPr lang="fr-BE" sz="4800" b="1" dirty="0" err="1">
                <a:solidFill>
                  <a:srgbClr val="FBFE69"/>
                </a:solidFill>
                <a:latin typeface="Barlow" panose="020B0604020202020204" charset="0"/>
              </a:rPr>
              <a:t>Susceptibility</a:t>
            </a:r>
            <a:r>
              <a:rPr lang="fr-BE" sz="4800" dirty="0">
                <a:solidFill>
                  <a:srgbClr val="FBFE69"/>
                </a:solidFill>
                <a:latin typeface="Barlow" panose="020B0604020202020204" charset="0"/>
              </a:rPr>
              <a:t> </a:t>
            </a:r>
            <a:endParaRPr lang="en-US" sz="4800" dirty="0">
              <a:solidFill>
                <a:srgbClr val="FBFE69"/>
              </a:solidFill>
              <a:latin typeface="Barlow" panose="020B0604020202020204" charset="0"/>
            </a:endParaRPr>
          </a:p>
        </p:txBody>
      </p:sp>
    </p:spTree>
    <p:extLst>
      <p:ext uri="{BB962C8B-B14F-4D97-AF65-F5344CB8AC3E}">
        <p14:creationId xmlns:p14="http://schemas.microsoft.com/office/powerpoint/2010/main" val="2886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4696" b="8222"/>
          <a:stretch/>
        </p:blipFill>
        <p:spPr>
          <a:xfrm>
            <a:off x="5455920" y="891540"/>
            <a:ext cx="5493736" cy="5128260"/>
          </a:xfrm>
          <a:prstGeom prst="rect">
            <a:avLst/>
          </a:prstGeom>
        </p:spPr>
      </p:pic>
      <p:sp>
        <p:nvSpPr>
          <p:cNvPr id="6" name="Rectangle 5"/>
          <p:cNvSpPr/>
          <p:nvPr/>
        </p:nvSpPr>
        <p:spPr>
          <a:xfrm>
            <a:off x="173436" y="228886"/>
            <a:ext cx="6519734" cy="396904"/>
          </a:xfrm>
          <a:prstGeom prst="rect">
            <a:avLst/>
          </a:prstGeom>
        </p:spPr>
        <p:txBody>
          <a:bodyPr wrap="none">
            <a:spAutoFit/>
          </a:bodyPr>
          <a:lstStyle/>
          <a:p>
            <a:pPr>
              <a:lnSpc>
                <a:spcPts val="2080"/>
              </a:lnSpc>
            </a:pPr>
            <a:r>
              <a:rPr lang="fr-BE" sz="4000" dirty="0">
                <a:solidFill>
                  <a:srgbClr val="17CBD8"/>
                </a:solidFill>
                <a:latin typeface="Barlow" panose="020B0604020202020204" charset="0"/>
              </a:rPr>
              <a:t> Innovations in Our </a:t>
            </a:r>
            <a:r>
              <a:rPr lang="fr-BE" sz="4000" dirty="0" err="1">
                <a:solidFill>
                  <a:srgbClr val="17CBD8"/>
                </a:solidFill>
                <a:latin typeface="Barlow" panose="020B0604020202020204" charset="0"/>
              </a:rPr>
              <a:t>Approach</a:t>
            </a:r>
            <a:endParaRPr lang="fr-BE" sz="4000" dirty="0">
              <a:solidFill>
                <a:srgbClr val="17CBD8"/>
              </a:solidFill>
              <a:latin typeface="Barlow" panose="020B0604020202020204" charset="0"/>
            </a:endParaRPr>
          </a:p>
        </p:txBody>
      </p:sp>
      <p:sp>
        <p:nvSpPr>
          <p:cNvPr id="3" name="Text Placeholder 2"/>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16" y="2316480"/>
            <a:ext cx="3989543" cy="2377440"/>
          </a:xfrm>
          <a:prstGeom prst="rect">
            <a:avLst/>
          </a:prstGeom>
        </p:spPr>
      </p:pic>
      <p:sp>
        <p:nvSpPr>
          <p:cNvPr id="8" name="Rectangle 7"/>
          <p:cNvSpPr/>
          <p:nvPr/>
        </p:nvSpPr>
        <p:spPr>
          <a:xfrm>
            <a:off x="7223760" y="5543341"/>
            <a:ext cx="3962400" cy="830997"/>
          </a:xfrm>
          <a:prstGeom prst="rect">
            <a:avLst/>
          </a:prstGeom>
        </p:spPr>
        <p:txBody>
          <a:bodyPr wrap="square" anchor="ctr">
            <a:spAutoFit/>
          </a:bodyPr>
          <a:lstStyle/>
          <a:p>
            <a:pPr algn="ctr"/>
            <a:r>
              <a:rPr lang="fr-BE" sz="4800" b="1" dirty="0" err="1">
                <a:solidFill>
                  <a:srgbClr val="FBFE69"/>
                </a:solidFill>
                <a:latin typeface="Barlow" panose="020B0604020202020204" charset="0"/>
              </a:rPr>
              <a:t>Diagnosis</a:t>
            </a:r>
            <a:endParaRPr lang="en-US" sz="4800" dirty="0">
              <a:solidFill>
                <a:srgbClr val="FBFE69"/>
              </a:solidFill>
              <a:latin typeface="Barlow" panose="020B0604020202020204" charset="0"/>
            </a:endParaRPr>
          </a:p>
        </p:txBody>
      </p:sp>
    </p:spTree>
    <p:extLst>
      <p:ext uri="{BB962C8B-B14F-4D97-AF65-F5344CB8AC3E}">
        <p14:creationId xmlns:p14="http://schemas.microsoft.com/office/powerpoint/2010/main" val="149113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4696" b="12313"/>
          <a:stretch/>
        </p:blipFill>
        <p:spPr>
          <a:xfrm>
            <a:off x="5455920" y="891540"/>
            <a:ext cx="5493736" cy="4899660"/>
          </a:xfrm>
          <a:prstGeom prst="rect">
            <a:avLst/>
          </a:prstGeom>
        </p:spPr>
      </p:pic>
      <p:sp>
        <p:nvSpPr>
          <p:cNvPr id="6" name="Rectangle 5"/>
          <p:cNvSpPr/>
          <p:nvPr/>
        </p:nvSpPr>
        <p:spPr>
          <a:xfrm>
            <a:off x="173436" y="228886"/>
            <a:ext cx="6519734" cy="396904"/>
          </a:xfrm>
          <a:prstGeom prst="rect">
            <a:avLst/>
          </a:prstGeom>
        </p:spPr>
        <p:txBody>
          <a:bodyPr wrap="none">
            <a:spAutoFit/>
          </a:bodyPr>
          <a:lstStyle/>
          <a:p>
            <a:pPr>
              <a:lnSpc>
                <a:spcPts val="2080"/>
              </a:lnSpc>
            </a:pPr>
            <a:r>
              <a:rPr lang="fr-BE" sz="4000" dirty="0">
                <a:solidFill>
                  <a:srgbClr val="17CBD8"/>
                </a:solidFill>
                <a:latin typeface="Barlow" panose="020B0604020202020204" charset="0"/>
              </a:rPr>
              <a:t> Innovations in Our </a:t>
            </a:r>
            <a:r>
              <a:rPr lang="fr-BE" sz="4000" dirty="0" err="1">
                <a:solidFill>
                  <a:srgbClr val="17CBD8"/>
                </a:solidFill>
                <a:latin typeface="Barlow" panose="020B0604020202020204" charset="0"/>
              </a:rPr>
              <a:t>Approach</a:t>
            </a:r>
            <a:endParaRPr lang="fr-BE" sz="4000" dirty="0">
              <a:solidFill>
                <a:srgbClr val="17CBD8"/>
              </a:solidFill>
              <a:latin typeface="Barlow" panose="020B0604020202020204" charset="0"/>
            </a:endParaRPr>
          </a:p>
        </p:txBody>
      </p:sp>
      <p:sp>
        <p:nvSpPr>
          <p:cNvPr id="3" name="Text Placeholder 2"/>
          <p:cNvSpPr>
            <a:spLocks noGrp="1"/>
          </p:cNvSpPr>
          <p:nvPr>
            <p:ph type="body" sz="quarter" idx="10"/>
          </p:nvPr>
        </p:nvSpPr>
        <p:spPr/>
        <p:txBody>
          <a:bodyPr/>
          <a:lstStyle/>
          <a:p>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16" y="2316480"/>
            <a:ext cx="3989543" cy="2377440"/>
          </a:xfrm>
          <a:prstGeom prst="rect">
            <a:avLst/>
          </a:prstGeom>
        </p:spPr>
      </p:pic>
      <p:sp>
        <p:nvSpPr>
          <p:cNvPr id="8" name="Rectangle 7"/>
          <p:cNvSpPr/>
          <p:nvPr/>
        </p:nvSpPr>
        <p:spPr>
          <a:xfrm>
            <a:off x="7223760" y="5543341"/>
            <a:ext cx="3962400" cy="830997"/>
          </a:xfrm>
          <a:prstGeom prst="rect">
            <a:avLst/>
          </a:prstGeom>
        </p:spPr>
        <p:txBody>
          <a:bodyPr wrap="square" anchor="ctr">
            <a:spAutoFit/>
          </a:bodyPr>
          <a:lstStyle/>
          <a:p>
            <a:pPr algn="ctr"/>
            <a:r>
              <a:rPr lang="fr-BE" sz="4800" b="1" dirty="0" err="1">
                <a:solidFill>
                  <a:srgbClr val="FBFE69"/>
                </a:solidFill>
                <a:latin typeface="Barlow" panose="020B0604020202020204" charset="0"/>
              </a:rPr>
              <a:t>Survivability</a:t>
            </a:r>
            <a:endParaRPr lang="en-US" sz="4800" dirty="0">
              <a:solidFill>
                <a:srgbClr val="FBFE69"/>
              </a:solidFill>
              <a:latin typeface="Barlow" panose="020B0604020202020204" charset="0"/>
            </a:endParaRPr>
          </a:p>
        </p:txBody>
      </p:sp>
    </p:spTree>
    <p:extLst>
      <p:ext uri="{BB962C8B-B14F-4D97-AF65-F5344CB8AC3E}">
        <p14:creationId xmlns:p14="http://schemas.microsoft.com/office/powerpoint/2010/main" val="30701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1AAE2F4D-2A2D-AF43-BD6E-BA89B56FF3B8}"/>
              </a:ext>
            </a:extLst>
          </p:cNvPr>
          <p:cNvSpPr>
            <a:spLocks noGrp="1"/>
          </p:cNvSpPr>
          <p:nvPr>
            <p:ph type="body" sz="quarter" idx="10"/>
          </p:nvPr>
        </p:nvSpPr>
        <p:spPr/>
        <p:txBody>
          <a:bodyPr/>
          <a:lstStyle/>
          <a:p>
            <a:endParaRPr lang="es-ES" dirty="0"/>
          </a:p>
        </p:txBody>
      </p:sp>
      <p:sp>
        <p:nvSpPr>
          <p:cNvPr id="5" name="Redondear rectángulo de esquina diagonal 4">
            <a:extLst>
              <a:ext uri="{FF2B5EF4-FFF2-40B4-BE49-F238E27FC236}">
                <a16:creationId xmlns:a16="http://schemas.microsoft.com/office/drawing/2014/main" id="{28E28621-2FE4-3B48-B13A-CC60987C1D29}"/>
              </a:ext>
            </a:extLst>
          </p:cNvPr>
          <p:cNvSpPr/>
          <p:nvPr/>
        </p:nvSpPr>
        <p:spPr>
          <a:xfrm>
            <a:off x="4512913" y="2104254"/>
            <a:ext cx="3352800" cy="3073387"/>
          </a:xfrm>
          <a:prstGeom prst="round2DiagRect">
            <a:avLst>
              <a:gd name="adj1" fmla="val 19492"/>
              <a:gd name="adj2" fmla="val 0"/>
            </a:avLst>
          </a:prstGeom>
          <a:noFill/>
          <a:ln w="476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Título 1">
            <a:extLst>
              <a:ext uri="{FF2B5EF4-FFF2-40B4-BE49-F238E27FC236}">
                <a16:creationId xmlns:a16="http://schemas.microsoft.com/office/drawing/2014/main" id="{2C269247-78E1-AF44-AAE2-E85634069DA1}"/>
              </a:ext>
            </a:extLst>
          </p:cNvPr>
          <p:cNvSpPr txBox="1">
            <a:spLocks/>
          </p:cNvSpPr>
          <p:nvPr/>
        </p:nvSpPr>
        <p:spPr>
          <a:xfrm>
            <a:off x="2244758" y="2338398"/>
            <a:ext cx="8067588" cy="2644619"/>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tx1"/>
                </a:solidFill>
                <a:latin typeface="Barlow" pitchFamily="2" charset="77"/>
                <a:ea typeface="+mj-ea"/>
                <a:cs typeface="+mj-cs"/>
              </a:defRPr>
            </a:lvl1pPr>
          </a:lstStyle>
          <a:p>
            <a:pPr algn="ctr"/>
            <a:r>
              <a:rPr lang="en-US" sz="6800" dirty="0" smtClean="0">
                <a:solidFill>
                  <a:schemeClr val="accent5">
                    <a:lumMod val="75000"/>
                  </a:schemeClr>
                </a:solidFill>
                <a:latin typeface="Barlow Medium" pitchFamily="2" charset="77"/>
              </a:rPr>
              <a:t>Existing literature</a:t>
            </a:r>
            <a:endParaRPr lang="en-US" sz="6800" dirty="0">
              <a:solidFill>
                <a:schemeClr val="accent5">
                  <a:lumMod val="75000"/>
                </a:schemeClr>
              </a:solidFill>
              <a:latin typeface="Barlow Medium" pitchFamily="2" charset="77"/>
            </a:endParaRPr>
          </a:p>
        </p:txBody>
      </p:sp>
      <p:sp>
        <p:nvSpPr>
          <p:cNvPr id="9" name="Redondear rectángulo de esquina diagonal 8">
            <a:extLst>
              <a:ext uri="{FF2B5EF4-FFF2-40B4-BE49-F238E27FC236}">
                <a16:creationId xmlns:a16="http://schemas.microsoft.com/office/drawing/2014/main" id="{D9DDFE9D-408C-B84D-B0D0-5344CD9D7A0A}"/>
              </a:ext>
            </a:extLst>
          </p:cNvPr>
          <p:cNvSpPr/>
          <p:nvPr/>
        </p:nvSpPr>
        <p:spPr>
          <a:xfrm>
            <a:off x="5494140" y="982763"/>
            <a:ext cx="1483659" cy="1341483"/>
          </a:xfrm>
          <a:prstGeom prst="round2DiagRect">
            <a:avLst>
              <a:gd name="adj1" fmla="val 19492"/>
              <a:gd name="adj2" fmla="val 0"/>
            </a:avLst>
          </a:pr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10">
            <a:extLst>
              <a:ext uri="{FF2B5EF4-FFF2-40B4-BE49-F238E27FC236}">
                <a16:creationId xmlns:a16="http://schemas.microsoft.com/office/drawing/2014/main" id="{5A0DF98F-4D86-7A4C-BE37-0FFE1417B1F0}"/>
              </a:ext>
            </a:extLst>
          </p:cNvPr>
          <p:cNvCxnSpPr>
            <a:cxnSpLocks/>
          </p:cNvCxnSpPr>
          <p:nvPr/>
        </p:nvCxnSpPr>
        <p:spPr>
          <a:xfrm>
            <a:off x="6278552" y="0"/>
            <a:ext cx="0" cy="1169653"/>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2" name="Imagen 11">
            <a:extLst>
              <a:ext uri="{FF2B5EF4-FFF2-40B4-BE49-F238E27FC236}">
                <a16:creationId xmlns:a16="http://schemas.microsoft.com/office/drawing/2014/main" id="{C9268C48-49AB-394F-99C1-8145E33FD5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05147" y="3676066"/>
            <a:ext cx="3369269" cy="3190987"/>
          </a:xfrm>
          <a:prstGeom prst="rect">
            <a:avLst/>
          </a:prstGeom>
        </p:spPr>
      </p:pic>
      <p:pic>
        <p:nvPicPr>
          <p:cNvPr id="3" name="Imagen 2">
            <a:extLst>
              <a:ext uri="{FF2B5EF4-FFF2-40B4-BE49-F238E27FC236}">
                <a16:creationId xmlns:a16="http://schemas.microsoft.com/office/drawing/2014/main" id="{267C2BEE-C546-8F43-B609-B930BCA98313}"/>
              </a:ext>
            </a:extLst>
          </p:cNvPr>
          <p:cNvPicPr>
            <a:picLocks noChangeAspect="1"/>
          </p:cNvPicPr>
          <p:nvPr/>
        </p:nvPicPr>
        <p:blipFill>
          <a:blip r:embed="rId4"/>
          <a:stretch>
            <a:fillRect/>
          </a:stretch>
        </p:blipFill>
        <p:spPr>
          <a:xfrm>
            <a:off x="779584" y="704695"/>
            <a:ext cx="2043229" cy="272430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17204" y="583134"/>
            <a:ext cx="802413" cy="1123758"/>
          </a:xfrm>
          <a:prstGeom prst="rect">
            <a:avLst/>
          </a:prstGeom>
        </p:spPr>
      </p:pic>
      <p:sp>
        <p:nvSpPr>
          <p:cNvPr id="13" name="CuadroTexto 9">
            <a:extLst>
              <a:ext uri="{FF2B5EF4-FFF2-40B4-BE49-F238E27FC236}">
                <a16:creationId xmlns:a16="http://schemas.microsoft.com/office/drawing/2014/main" id="{3621F20C-1CDC-1E4D-B40B-0A6E3422974B}"/>
              </a:ext>
            </a:extLst>
          </p:cNvPr>
          <p:cNvSpPr txBox="1"/>
          <p:nvPr/>
        </p:nvSpPr>
        <p:spPr>
          <a:xfrm>
            <a:off x="5494139" y="1183805"/>
            <a:ext cx="1483661" cy="1015663"/>
          </a:xfrm>
          <a:prstGeom prst="rect">
            <a:avLst/>
          </a:prstGeom>
          <a:noFill/>
        </p:spPr>
        <p:txBody>
          <a:bodyPr wrap="square" rtlCol="0">
            <a:spAutoFit/>
          </a:bodyPr>
          <a:lstStyle/>
          <a:p>
            <a:pPr algn="ctr"/>
            <a:r>
              <a:rPr lang="es-ES" sz="6000" dirty="0" smtClean="0">
                <a:solidFill>
                  <a:schemeClr val="accent5"/>
                </a:solidFill>
                <a:latin typeface="Barlow" pitchFamily="2" charset="77"/>
              </a:rPr>
              <a:t>04</a:t>
            </a:r>
            <a:endParaRPr lang="es-ES" sz="6000" dirty="0">
              <a:solidFill>
                <a:schemeClr val="accent5"/>
              </a:solidFill>
              <a:latin typeface="Barlow" pitchFamily="2" charset="77"/>
            </a:endParaRPr>
          </a:p>
        </p:txBody>
      </p:sp>
    </p:spTree>
    <p:extLst>
      <p:ext uri="{BB962C8B-B14F-4D97-AF65-F5344CB8AC3E}">
        <p14:creationId xmlns:p14="http://schemas.microsoft.com/office/powerpoint/2010/main" val="395695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p:txBody>
          <a:bodyPr/>
          <a:lstStyle/>
          <a:p>
            <a:pPr algn="l"/>
            <a:r>
              <a:rPr lang="fr-BE" sz="3600" b="1" dirty="0">
                <a:solidFill>
                  <a:srgbClr val="17CBD8"/>
                </a:solidFill>
              </a:rPr>
              <a:t>State Of The Art </a:t>
            </a:r>
            <a:endParaRPr lang="en-US" sz="3600" b="1" dirty="0">
              <a:solidFill>
                <a:srgbClr val="17CBD8"/>
              </a:solidFill>
            </a:endParaRPr>
          </a:p>
        </p:txBody>
      </p:sp>
      <p:graphicFrame>
        <p:nvGraphicFramePr>
          <p:cNvPr id="18" name="Table 17"/>
          <p:cNvGraphicFramePr>
            <a:graphicFrameLocks noGrp="1"/>
          </p:cNvGraphicFramePr>
          <p:nvPr>
            <p:extLst/>
          </p:nvPr>
        </p:nvGraphicFramePr>
        <p:xfrm>
          <a:off x="0" y="592142"/>
          <a:ext cx="12192000" cy="6265858"/>
        </p:xfrm>
        <a:graphic>
          <a:graphicData uri="http://schemas.openxmlformats.org/drawingml/2006/table">
            <a:tbl>
              <a:tblPr firstRow="1" firstCol="1" bandRow="1">
                <a:tableStyleId>{5C22544A-7EE6-4342-B048-85BDC9FD1C3A}</a:tableStyleId>
              </a:tblPr>
              <a:tblGrid>
                <a:gridCol w="2438400">
                  <a:extLst>
                    <a:ext uri="{9D8B030D-6E8A-4147-A177-3AD203B41FA5}">
                      <a16:colId xmlns:a16="http://schemas.microsoft.com/office/drawing/2014/main" val="90901028"/>
                    </a:ext>
                  </a:extLst>
                </a:gridCol>
                <a:gridCol w="2438400">
                  <a:extLst>
                    <a:ext uri="{9D8B030D-6E8A-4147-A177-3AD203B41FA5}">
                      <a16:colId xmlns:a16="http://schemas.microsoft.com/office/drawing/2014/main" val="1029209419"/>
                    </a:ext>
                  </a:extLst>
                </a:gridCol>
                <a:gridCol w="2438400">
                  <a:extLst>
                    <a:ext uri="{9D8B030D-6E8A-4147-A177-3AD203B41FA5}">
                      <a16:colId xmlns:a16="http://schemas.microsoft.com/office/drawing/2014/main" val="2365616243"/>
                    </a:ext>
                  </a:extLst>
                </a:gridCol>
                <a:gridCol w="2438400">
                  <a:extLst>
                    <a:ext uri="{9D8B030D-6E8A-4147-A177-3AD203B41FA5}">
                      <a16:colId xmlns:a16="http://schemas.microsoft.com/office/drawing/2014/main" val="2681688314"/>
                    </a:ext>
                  </a:extLst>
                </a:gridCol>
                <a:gridCol w="2438400">
                  <a:extLst>
                    <a:ext uri="{9D8B030D-6E8A-4147-A177-3AD203B41FA5}">
                      <a16:colId xmlns:a16="http://schemas.microsoft.com/office/drawing/2014/main" val="15498880"/>
                    </a:ext>
                  </a:extLst>
                </a:gridCol>
              </a:tblGrid>
              <a:tr h="414754">
                <a:tc>
                  <a:txBody>
                    <a:bodyPr/>
                    <a:lstStyle/>
                    <a:p>
                      <a:pPr marL="0" marR="0" algn="ctr">
                        <a:lnSpc>
                          <a:spcPct val="107000"/>
                        </a:lnSpc>
                        <a:spcBef>
                          <a:spcPts val="0"/>
                        </a:spcBef>
                        <a:spcAft>
                          <a:spcPts val="0"/>
                        </a:spcAft>
                      </a:pPr>
                      <a:r>
                        <a:rPr lang="fr-BE" sz="1600">
                          <a:effectLst/>
                          <a:latin typeface="Barlow" panose="020B0604020202020204" charset="0"/>
                        </a:rPr>
                        <a:t>Cancer Step</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Reference</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ML Algorithms</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The Best Classifier</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Performance Metrics</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1465771148"/>
                  </a:ext>
                </a:extLst>
              </a:tr>
              <a:tr h="596444">
                <a:tc rowSpan="3">
                  <a:txBody>
                    <a:bodyPr/>
                    <a:lstStyle/>
                    <a:p>
                      <a:pPr marL="0" marR="0" algn="ctr">
                        <a:lnSpc>
                          <a:spcPct val="107000"/>
                        </a:lnSpc>
                        <a:spcBef>
                          <a:spcPts val="0"/>
                        </a:spcBef>
                        <a:spcAft>
                          <a:spcPts val="0"/>
                        </a:spcAft>
                      </a:pPr>
                      <a:r>
                        <a:rPr lang="fr-BE" sz="2400" dirty="0" err="1">
                          <a:effectLst/>
                          <a:latin typeface="Barlow" panose="020B0604020202020204" charset="0"/>
                        </a:rPr>
                        <a:t>Susceptibility</a:t>
                      </a:r>
                      <a:endParaRPr lang="fr-BE" sz="2400" dirty="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[6]</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en-US" sz="1600">
                          <a:effectLst/>
                          <a:latin typeface="Barlow" panose="020B0604020202020204" charset="0"/>
                        </a:rPr>
                        <a:t>Decision Tree, SVM, Logistic Regression</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SVM, accuracy rate: 98%</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Accuracy</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260123071"/>
                  </a:ext>
                </a:extLst>
              </a:tr>
              <a:tr h="615905">
                <a:tc vMerge="1">
                  <a:txBody>
                    <a:bodyPr/>
                    <a:lstStyle/>
                    <a:p>
                      <a:pPr>
                        <a:lnSpc>
                          <a:spcPct val="107000"/>
                        </a:lnSpc>
                      </a:pPr>
                      <a:endParaRPr lang="fr-BE" sz="1600">
                        <a:effectLst/>
                        <a:latin typeface="Calibri" panose="020F0502020204030204" pitchFamily="34" charset="0"/>
                        <a:cs typeface="Arial" panose="020B0604020202020204" pitchFamily="34" charset="0"/>
                      </a:endParaRPr>
                    </a:p>
                  </a:txBody>
                  <a:tcPr marL="7781" marR="7781" marT="7781" marB="7781" anchor="b"/>
                </a:tc>
                <a:tc>
                  <a:txBody>
                    <a:bodyPr/>
                    <a:lstStyle/>
                    <a:p>
                      <a:pPr marL="0" marR="0" algn="ctr">
                        <a:lnSpc>
                          <a:spcPct val="107000"/>
                        </a:lnSpc>
                        <a:spcBef>
                          <a:spcPts val="0"/>
                        </a:spcBef>
                        <a:spcAft>
                          <a:spcPts val="0"/>
                        </a:spcAft>
                      </a:pPr>
                      <a:r>
                        <a:rPr lang="fr-BE" sz="1600">
                          <a:effectLst/>
                          <a:latin typeface="Barlow" panose="020B0604020202020204" charset="0"/>
                        </a:rPr>
                        <a:t>[5]</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dirty="0">
                          <a:effectLst/>
                          <a:latin typeface="Barlow" panose="020B0604020202020204" charset="0"/>
                        </a:rPr>
                        <a:t>ANN, NB, KNN, SVM, DT, </a:t>
                      </a:r>
                      <a:r>
                        <a:rPr lang="fr-BE" sz="1600" dirty="0" err="1">
                          <a:effectLst/>
                          <a:latin typeface="Barlow" panose="020B0604020202020204" charset="0"/>
                        </a:rPr>
                        <a:t>Logistic</a:t>
                      </a:r>
                      <a:r>
                        <a:rPr lang="fr-BE" sz="1600" dirty="0">
                          <a:effectLst/>
                          <a:latin typeface="Barlow" panose="020B0604020202020204" charset="0"/>
                        </a:rPr>
                        <a:t> </a:t>
                      </a:r>
                      <a:r>
                        <a:rPr lang="fr-BE" sz="1600" dirty="0" err="1">
                          <a:effectLst/>
                          <a:latin typeface="Barlow" panose="020B0604020202020204" charset="0"/>
                        </a:rPr>
                        <a:t>Regression</a:t>
                      </a:r>
                      <a:endParaRPr lang="fr-BE" sz="1600" dirty="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SVM, accuracy rate: 94.6%</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Accuracy</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770636527"/>
                  </a:ext>
                </a:extLst>
              </a:tr>
              <a:tr h="414754">
                <a:tc vMerge="1">
                  <a:txBody>
                    <a:bodyPr/>
                    <a:lstStyle/>
                    <a:p>
                      <a:pPr>
                        <a:lnSpc>
                          <a:spcPct val="107000"/>
                        </a:lnSpc>
                      </a:pPr>
                      <a:endParaRPr lang="fr-BE" sz="1600" dirty="0">
                        <a:effectLst/>
                        <a:latin typeface="Calibri" panose="020F0502020204030204" pitchFamily="34" charset="0"/>
                        <a:cs typeface="Arial" panose="020B0604020202020204" pitchFamily="34" charset="0"/>
                      </a:endParaRPr>
                    </a:p>
                  </a:txBody>
                  <a:tcPr marL="7781" marR="7781" marT="7781" marB="7781" anchor="b"/>
                </a:tc>
                <a:tc>
                  <a:txBody>
                    <a:bodyPr/>
                    <a:lstStyle/>
                    <a:p>
                      <a:pPr marL="0" marR="0" algn="ctr">
                        <a:lnSpc>
                          <a:spcPct val="107000"/>
                        </a:lnSpc>
                        <a:spcBef>
                          <a:spcPts val="0"/>
                        </a:spcBef>
                        <a:spcAft>
                          <a:spcPts val="0"/>
                        </a:spcAft>
                      </a:pPr>
                      <a:r>
                        <a:rPr lang="fr-BE" sz="1600">
                          <a:effectLst/>
                          <a:latin typeface="Barlow" panose="020B0604020202020204" charset="0"/>
                        </a:rPr>
                        <a:t>[7]</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KNN, NB, CART, SVM</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SVM, accuracy rate: 99%</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Accuracy</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3233966777"/>
                  </a:ext>
                </a:extLst>
              </a:tr>
              <a:tr h="814034">
                <a:tc rowSpan="3">
                  <a:txBody>
                    <a:bodyPr/>
                    <a:lstStyle/>
                    <a:p>
                      <a:pPr marL="0" marR="0" algn="ctr">
                        <a:lnSpc>
                          <a:spcPct val="107000"/>
                        </a:lnSpc>
                        <a:spcBef>
                          <a:spcPts val="0"/>
                        </a:spcBef>
                        <a:spcAft>
                          <a:spcPts val="0"/>
                        </a:spcAft>
                      </a:pPr>
                      <a:r>
                        <a:rPr lang="fr-BE" sz="2400" dirty="0" err="1">
                          <a:effectLst/>
                          <a:latin typeface="Barlow" panose="020B0604020202020204" charset="0"/>
                        </a:rPr>
                        <a:t>Diagnosis</a:t>
                      </a:r>
                      <a:endParaRPr lang="fr-BE" sz="2400" dirty="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[9]</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dirty="0" err="1">
                          <a:effectLst/>
                          <a:latin typeface="Barlow" panose="020B0604020202020204" charset="0"/>
                        </a:rPr>
                        <a:t>Logistic</a:t>
                      </a:r>
                      <a:r>
                        <a:rPr lang="fr-BE" sz="1600" dirty="0">
                          <a:effectLst/>
                          <a:latin typeface="Barlow" panose="020B0604020202020204" charset="0"/>
                        </a:rPr>
                        <a:t> </a:t>
                      </a:r>
                      <a:r>
                        <a:rPr lang="fr-BE" sz="1600" dirty="0" err="1">
                          <a:effectLst/>
                          <a:latin typeface="Barlow" panose="020B0604020202020204" charset="0"/>
                        </a:rPr>
                        <a:t>Regression</a:t>
                      </a:r>
                      <a:r>
                        <a:rPr lang="fr-BE" sz="1600" dirty="0">
                          <a:effectLst/>
                          <a:latin typeface="Barlow" panose="020B0604020202020204" charset="0"/>
                        </a:rPr>
                        <a:t>, </a:t>
                      </a:r>
                      <a:r>
                        <a:rPr lang="fr-BE" sz="1600" dirty="0" err="1">
                          <a:effectLst/>
                          <a:latin typeface="Barlow" panose="020B0604020202020204" charset="0"/>
                        </a:rPr>
                        <a:t>Conditional</a:t>
                      </a:r>
                      <a:r>
                        <a:rPr lang="fr-BE" sz="1600" dirty="0">
                          <a:effectLst/>
                          <a:latin typeface="Barlow" panose="020B0604020202020204" charset="0"/>
                        </a:rPr>
                        <a:t> </a:t>
                      </a:r>
                      <a:r>
                        <a:rPr lang="fr-BE" sz="1600" dirty="0" err="1">
                          <a:effectLst/>
                          <a:latin typeface="Barlow" panose="020B0604020202020204" charset="0"/>
                        </a:rPr>
                        <a:t>Inference</a:t>
                      </a:r>
                      <a:r>
                        <a:rPr lang="fr-BE" sz="1600" dirty="0">
                          <a:effectLst/>
                          <a:latin typeface="Barlow" panose="020B0604020202020204" charset="0"/>
                        </a:rPr>
                        <a:t> </a:t>
                      </a:r>
                      <a:r>
                        <a:rPr lang="fr-BE" sz="1600" dirty="0" err="1">
                          <a:effectLst/>
                          <a:latin typeface="Barlow" panose="020B0604020202020204" charset="0"/>
                        </a:rPr>
                        <a:t>Tree</a:t>
                      </a:r>
                      <a:endParaRPr lang="fr-BE" sz="1600" dirty="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&gt;0.8</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Discrimination, Precision</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2468415037"/>
                  </a:ext>
                </a:extLst>
              </a:tr>
              <a:tr h="615905">
                <a:tc vMerge="1">
                  <a:txBody>
                    <a:bodyPr/>
                    <a:lstStyle/>
                    <a:p>
                      <a:pPr>
                        <a:lnSpc>
                          <a:spcPct val="107000"/>
                        </a:lnSpc>
                      </a:pPr>
                      <a:endParaRPr lang="fr-BE" sz="1600">
                        <a:effectLst/>
                        <a:latin typeface="Calibri" panose="020F0502020204030204" pitchFamily="34" charset="0"/>
                        <a:cs typeface="Arial" panose="020B0604020202020204" pitchFamily="34" charset="0"/>
                      </a:endParaRPr>
                    </a:p>
                  </a:txBody>
                  <a:tcPr marL="7781" marR="7781" marT="7781" marB="7781" anchor="b"/>
                </a:tc>
                <a:tc>
                  <a:txBody>
                    <a:bodyPr/>
                    <a:lstStyle/>
                    <a:p>
                      <a:pPr marL="0" marR="0" algn="ctr">
                        <a:lnSpc>
                          <a:spcPct val="107000"/>
                        </a:lnSpc>
                        <a:spcBef>
                          <a:spcPts val="0"/>
                        </a:spcBef>
                        <a:spcAft>
                          <a:spcPts val="0"/>
                        </a:spcAft>
                      </a:pPr>
                      <a:r>
                        <a:rPr lang="fr-BE" sz="1600">
                          <a:effectLst/>
                          <a:latin typeface="Barlow" panose="020B0604020202020204" charset="0"/>
                        </a:rPr>
                        <a:t>[10]</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CNN, Ensemble Approach</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Not mentioned</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en-US" sz="1600">
                          <a:effectLst/>
                          <a:latin typeface="Barlow" panose="020B0604020202020204" charset="0"/>
                        </a:rPr>
                        <a:t>Sensitivity, Specificity, F1 score, Accuracy</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488311255"/>
                  </a:ext>
                </a:extLst>
              </a:tr>
              <a:tr h="817054">
                <a:tc vMerge="1">
                  <a:txBody>
                    <a:bodyPr/>
                    <a:lstStyle/>
                    <a:p>
                      <a:pPr>
                        <a:lnSpc>
                          <a:spcPct val="107000"/>
                        </a:lnSpc>
                      </a:pPr>
                      <a:endParaRPr lang="fr-BE" sz="1600" dirty="0">
                        <a:effectLst/>
                        <a:latin typeface="Calibri" panose="020F0502020204030204" pitchFamily="34" charset="0"/>
                        <a:cs typeface="Arial" panose="020B0604020202020204" pitchFamily="34" charset="0"/>
                      </a:endParaRPr>
                    </a:p>
                  </a:txBody>
                  <a:tcPr marL="7781" marR="7781" marT="7781" marB="7781" anchor="b"/>
                </a:tc>
                <a:tc>
                  <a:txBody>
                    <a:bodyPr/>
                    <a:lstStyle/>
                    <a:p>
                      <a:pPr marL="0" marR="0" algn="ctr">
                        <a:lnSpc>
                          <a:spcPct val="107000"/>
                        </a:lnSpc>
                        <a:spcBef>
                          <a:spcPts val="0"/>
                        </a:spcBef>
                        <a:spcAft>
                          <a:spcPts val="0"/>
                        </a:spcAft>
                      </a:pPr>
                      <a:r>
                        <a:rPr lang="fr-BE" sz="1600">
                          <a:effectLst/>
                          <a:latin typeface="Barlow" panose="020B0604020202020204" charset="0"/>
                        </a:rPr>
                        <a:t>[12]</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ANN</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ANN, accuracy rate: 92.7%</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en-US" sz="1600">
                          <a:effectLst/>
                          <a:latin typeface="Barlow" panose="020B0604020202020204" charset="0"/>
                        </a:rPr>
                        <a:t>Confusion Matrix, Specificity, Sensitivity, Accuracy</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354554418"/>
                  </a:ext>
                </a:extLst>
              </a:tr>
              <a:tr h="544049">
                <a:tc rowSpan="3">
                  <a:txBody>
                    <a:bodyPr/>
                    <a:lstStyle/>
                    <a:p>
                      <a:pPr marL="0" marR="0" algn="ctr">
                        <a:lnSpc>
                          <a:spcPct val="107000"/>
                        </a:lnSpc>
                        <a:spcBef>
                          <a:spcPts val="0"/>
                        </a:spcBef>
                        <a:spcAft>
                          <a:spcPts val="0"/>
                        </a:spcAft>
                      </a:pPr>
                      <a:r>
                        <a:rPr lang="fr-BE" sz="2400" dirty="0" err="1">
                          <a:effectLst/>
                          <a:latin typeface="Barlow" panose="020B0604020202020204" charset="0"/>
                        </a:rPr>
                        <a:t>Survivability</a:t>
                      </a:r>
                      <a:endParaRPr lang="fr-BE" sz="2400" dirty="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[14]</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en-US" sz="1600" dirty="0">
                          <a:effectLst/>
                          <a:latin typeface="Barlow" panose="020B0604020202020204" charset="0"/>
                        </a:rPr>
                        <a:t>LR, NB, C5.0, RF, SVM, ANN</a:t>
                      </a:r>
                      <a:endParaRPr lang="fr-BE" sz="1600" dirty="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ANN scores of 0.87</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AU-ROC</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2472642359"/>
                  </a:ext>
                </a:extLst>
              </a:tr>
              <a:tr h="615905">
                <a:tc vMerge="1">
                  <a:txBody>
                    <a:bodyPr/>
                    <a:lstStyle/>
                    <a:p>
                      <a:pPr>
                        <a:lnSpc>
                          <a:spcPct val="107000"/>
                        </a:lnSpc>
                      </a:pPr>
                      <a:endParaRPr lang="fr-BE" sz="1600" dirty="0">
                        <a:effectLst/>
                        <a:latin typeface="Calibri" panose="020F0502020204030204" pitchFamily="34" charset="0"/>
                        <a:cs typeface="Arial" panose="020B0604020202020204" pitchFamily="34" charset="0"/>
                      </a:endParaRPr>
                    </a:p>
                  </a:txBody>
                  <a:tcPr marL="7781" marR="7781" marT="7781" marB="7781" anchor="b"/>
                </a:tc>
                <a:tc>
                  <a:txBody>
                    <a:bodyPr/>
                    <a:lstStyle/>
                    <a:p>
                      <a:pPr marL="0" marR="0" algn="ctr">
                        <a:lnSpc>
                          <a:spcPct val="107000"/>
                        </a:lnSpc>
                        <a:spcBef>
                          <a:spcPts val="0"/>
                        </a:spcBef>
                        <a:spcAft>
                          <a:spcPts val="0"/>
                        </a:spcAft>
                      </a:pPr>
                      <a:r>
                        <a:rPr lang="fr-BE" sz="1600">
                          <a:effectLst/>
                          <a:latin typeface="Barlow" panose="020B0604020202020204" charset="0"/>
                        </a:rPr>
                        <a:t>[13]</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en-US" sz="1600">
                          <a:effectLst/>
                          <a:latin typeface="Barlow" panose="020B0604020202020204" charset="0"/>
                        </a:rPr>
                        <a:t>C-SVC, NU-SVC, RF, AdaBoost, XG Boost, NB</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XG Boost AUC of 0.87</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dirty="0">
                          <a:effectLst/>
                          <a:latin typeface="Barlow" panose="020B0604020202020204" charset="0"/>
                        </a:rPr>
                        <a:t>ROC/AUC</a:t>
                      </a:r>
                      <a:endParaRPr lang="fr-BE" sz="1600" dirty="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1145570184"/>
                  </a:ext>
                </a:extLst>
              </a:tr>
              <a:tr h="817054">
                <a:tc vMerge="1">
                  <a:txBody>
                    <a:bodyPr/>
                    <a:lstStyle/>
                    <a:p>
                      <a:pPr>
                        <a:lnSpc>
                          <a:spcPct val="107000"/>
                        </a:lnSpc>
                      </a:pPr>
                      <a:endParaRPr lang="fr-BE" sz="1600" dirty="0">
                        <a:effectLst/>
                        <a:latin typeface="Calibri" panose="020F0502020204030204" pitchFamily="34" charset="0"/>
                        <a:cs typeface="Arial" panose="020B0604020202020204" pitchFamily="34" charset="0"/>
                      </a:endParaRPr>
                    </a:p>
                  </a:txBody>
                  <a:tcPr marL="7781" marR="7781" marT="7781" marB="7781" anchor="b"/>
                </a:tc>
                <a:tc>
                  <a:txBody>
                    <a:bodyPr/>
                    <a:lstStyle/>
                    <a:p>
                      <a:pPr marL="0" marR="0" algn="ctr">
                        <a:lnSpc>
                          <a:spcPct val="107000"/>
                        </a:lnSpc>
                        <a:spcBef>
                          <a:spcPts val="0"/>
                        </a:spcBef>
                        <a:spcAft>
                          <a:spcPts val="0"/>
                        </a:spcAft>
                      </a:pPr>
                      <a:r>
                        <a:rPr lang="fr-BE" sz="1600">
                          <a:effectLst/>
                          <a:latin typeface="Barlow" panose="020B0604020202020204" charset="0"/>
                        </a:rPr>
                        <a:t>[16]</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en-US" sz="1600">
                          <a:effectLst/>
                          <a:latin typeface="Barlow" panose="020B0604020202020204" charset="0"/>
                        </a:rPr>
                        <a:t>Voting Ensembles, LR, KNN, DT, SVM, RF, XG Boost, Light GBM, NGB</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fr-BE" sz="1600">
                          <a:effectLst/>
                          <a:latin typeface="Barlow" panose="020B0604020202020204" charset="0"/>
                        </a:rPr>
                        <a:t>XG Boost, all indicators &gt; 70</a:t>
                      </a:r>
                      <a:endParaRPr lang="fr-BE" sz="160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tc>
                  <a:txBody>
                    <a:bodyPr/>
                    <a:lstStyle/>
                    <a:p>
                      <a:pPr marL="0" marR="0" algn="ctr">
                        <a:lnSpc>
                          <a:spcPct val="107000"/>
                        </a:lnSpc>
                        <a:spcBef>
                          <a:spcPts val="0"/>
                        </a:spcBef>
                        <a:spcAft>
                          <a:spcPts val="0"/>
                        </a:spcAft>
                      </a:pPr>
                      <a:r>
                        <a:rPr lang="en-US" sz="1600" dirty="0">
                          <a:effectLst/>
                          <a:latin typeface="Barlow" panose="020B0604020202020204" charset="0"/>
                        </a:rPr>
                        <a:t>Accuracy</a:t>
                      </a:r>
                      <a:r>
                        <a:rPr lang="en-US" sz="1600" dirty="0" smtClean="0">
                          <a:effectLst/>
                          <a:latin typeface="Barlow" panose="020B0604020202020204" charset="0"/>
                        </a:rPr>
                        <a:t>, </a:t>
                      </a:r>
                      <a:r>
                        <a:rPr lang="en-US" sz="1600" dirty="0">
                          <a:effectLst/>
                          <a:latin typeface="Barlow" panose="020B0604020202020204" charset="0"/>
                        </a:rPr>
                        <a:t>Recall, F1-Score</a:t>
                      </a:r>
                      <a:endParaRPr lang="fr-BE" sz="1600" dirty="0">
                        <a:effectLst/>
                        <a:latin typeface="Barlow" panose="020B0604020202020204" charset="0"/>
                        <a:ea typeface="Calibri" panose="020F0502020204030204" pitchFamily="34" charset="0"/>
                        <a:cs typeface="Arial" panose="020B0604020202020204" pitchFamily="34" charset="0"/>
                      </a:endParaRPr>
                    </a:p>
                  </a:txBody>
                  <a:tcPr marL="7781" marR="7781" marT="7781" marB="7781" anchor="ctr"/>
                </a:tc>
                <a:extLst>
                  <a:ext uri="{0D108BD9-81ED-4DB2-BD59-A6C34878D82A}">
                    <a16:rowId xmlns:a16="http://schemas.microsoft.com/office/drawing/2014/main" val="3230175565"/>
                  </a:ext>
                </a:extLst>
              </a:tr>
            </a:tbl>
          </a:graphicData>
        </a:graphic>
      </p:graphicFrame>
      <p:sp>
        <p:nvSpPr>
          <p:cNvPr id="22" name="Rectangle 21"/>
          <p:cNvSpPr/>
          <p:nvPr/>
        </p:nvSpPr>
        <p:spPr>
          <a:xfrm>
            <a:off x="7358743" y="1088571"/>
            <a:ext cx="2307771" cy="402772"/>
          </a:xfrm>
          <a:prstGeom prst="rect">
            <a:avLst/>
          </a:prstGeom>
          <a:noFill/>
          <a:ln w="28575">
            <a:solidFill>
              <a:srgbClr val="17CB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30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1AAE2F4D-2A2D-AF43-BD6E-BA89B56FF3B8}"/>
              </a:ext>
            </a:extLst>
          </p:cNvPr>
          <p:cNvSpPr>
            <a:spLocks noGrp="1"/>
          </p:cNvSpPr>
          <p:nvPr>
            <p:ph type="body" sz="quarter" idx="10"/>
          </p:nvPr>
        </p:nvSpPr>
        <p:spPr/>
        <p:txBody>
          <a:bodyPr/>
          <a:lstStyle/>
          <a:p>
            <a:endParaRPr lang="es-ES" dirty="0"/>
          </a:p>
        </p:txBody>
      </p:sp>
      <p:sp>
        <p:nvSpPr>
          <p:cNvPr id="5" name="Redondear rectángulo de esquina diagonal 4">
            <a:extLst>
              <a:ext uri="{FF2B5EF4-FFF2-40B4-BE49-F238E27FC236}">
                <a16:creationId xmlns:a16="http://schemas.microsoft.com/office/drawing/2014/main" id="{28E28621-2FE4-3B48-B13A-CC60987C1D29}"/>
              </a:ext>
            </a:extLst>
          </p:cNvPr>
          <p:cNvSpPr/>
          <p:nvPr/>
        </p:nvSpPr>
        <p:spPr>
          <a:xfrm>
            <a:off x="4512913" y="2104254"/>
            <a:ext cx="3352800" cy="3073387"/>
          </a:xfrm>
          <a:prstGeom prst="round2DiagRect">
            <a:avLst>
              <a:gd name="adj1" fmla="val 19492"/>
              <a:gd name="adj2" fmla="val 0"/>
            </a:avLst>
          </a:prstGeom>
          <a:noFill/>
          <a:ln w="4762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dondear rectángulo de esquina diagonal 8">
            <a:extLst>
              <a:ext uri="{FF2B5EF4-FFF2-40B4-BE49-F238E27FC236}">
                <a16:creationId xmlns:a16="http://schemas.microsoft.com/office/drawing/2014/main" id="{D9DDFE9D-408C-B84D-B0D0-5344CD9D7A0A}"/>
              </a:ext>
            </a:extLst>
          </p:cNvPr>
          <p:cNvSpPr/>
          <p:nvPr/>
        </p:nvSpPr>
        <p:spPr>
          <a:xfrm>
            <a:off x="5494140" y="982763"/>
            <a:ext cx="1483659" cy="1341483"/>
          </a:xfrm>
          <a:prstGeom prst="round2DiagRect">
            <a:avLst>
              <a:gd name="adj1" fmla="val 19492"/>
              <a:gd name="adj2" fmla="val 0"/>
            </a:avLst>
          </a:prstGeom>
          <a:solidFill>
            <a:schemeClr val="bg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10">
            <a:extLst>
              <a:ext uri="{FF2B5EF4-FFF2-40B4-BE49-F238E27FC236}">
                <a16:creationId xmlns:a16="http://schemas.microsoft.com/office/drawing/2014/main" id="{5A0DF98F-4D86-7A4C-BE37-0FFE1417B1F0}"/>
              </a:ext>
            </a:extLst>
          </p:cNvPr>
          <p:cNvCxnSpPr>
            <a:cxnSpLocks/>
          </p:cNvCxnSpPr>
          <p:nvPr/>
        </p:nvCxnSpPr>
        <p:spPr>
          <a:xfrm>
            <a:off x="6278552" y="0"/>
            <a:ext cx="0" cy="116965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Forma libre 13">
            <a:extLst>
              <a:ext uri="{FF2B5EF4-FFF2-40B4-BE49-F238E27FC236}">
                <a16:creationId xmlns:a16="http://schemas.microsoft.com/office/drawing/2014/main" id="{A58ED95A-CDA1-834E-B1C4-71AA0F032C33}"/>
              </a:ext>
            </a:extLst>
          </p:cNvPr>
          <p:cNvSpPr/>
          <p:nvPr/>
        </p:nvSpPr>
        <p:spPr>
          <a:xfrm>
            <a:off x="5848841" y="5780325"/>
            <a:ext cx="494317" cy="494317"/>
          </a:xfrm>
          <a:custGeom>
            <a:avLst/>
            <a:gdLst>
              <a:gd name="connsiteX0" fmla="*/ 2915002 w 5829300"/>
              <a:gd name="connsiteY0" fmla="*/ 0 h 5829300"/>
              <a:gd name="connsiteX1" fmla="*/ 0 w 5829300"/>
              <a:gd name="connsiteY1" fmla="*/ 2915002 h 5829300"/>
              <a:gd name="connsiteX2" fmla="*/ 2915002 w 5829300"/>
              <a:gd name="connsiteY2" fmla="*/ 5830005 h 5829300"/>
              <a:gd name="connsiteX3" fmla="*/ 5830005 w 5829300"/>
              <a:gd name="connsiteY3" fmla="*/ 2915002 h 5829300"/>
              <a:gd name="connsiteX4" fmla="*/ 2915002 w 5829300"/>
              <a:gd name="connsiteY4" fmla="*/ 0 h 5829300"/>
              <a:gd name="connsiteX5" fmla="*/ 2915002 w 5829300"/>
              <a:gd name="connsiteY5" fmla="*/ 5547408 h 5829300"/>
              <a:gd name="connsiteX6" fmla="*/ 282597 w 5829300"/>
              <a:gd name="connsiteY6" fmla="*/ 2915002 h 5829300"/>
              <a:gd name="connsiteX7" fmla="*/ 2915002 w 5829300"/>
              <a:gd name="connsiteY7" fmla="*/ 282597 h 5829300"/>
              <a:gd name="connsiteX8" fmla="*/ 5547408 w 5829300"/>
              <a:gd name="connsiteY8" fmla="*/ 2915002 h 5829300"/>
              <a:gd name="connsiteX9" fmla="*/ 2915002 w 5829300"/>
              <a:gd name="connsiteY9" fmla="*/ 5547408 h 5829300"/>
              <a:gd name="connsiteX10" fmla="*/ 4051754 w 5829300"/>
              <a:gd name="connsiteY10" fmla="*/ 3006852 h 5829300"/>
              <a:gd name="connsiteX11" fmla="*/ 4051754 w 5829300"/>
              <a:gd name="connsiteY11" fmla="*/ 3205382 h 5829300"/>
              <a:gd name="connsiteX12" fmla="*/ 3013910 w 5829300"/>
              <a:gd name="connsiteY12" fmla="*/ 4250293 h 5829300"/>
              <a:gd name="connsiteX13" fmla="*/ 2991298 w 5829300"/>
              <a:gd name="connsiteY13" fmla="*/ 4265838 h 5829300"/>
              <a:gd name="connsiteX14" fmla="*/ 2983525 w 5829300"/>
              <a:gd name="connsiteY14" fmla="*/ 4273611 h 5829300"/>
              <a:gd name="connsiteX15" fmla="*/ 2967981 w 5829300"/>
              <a:gd name="connsiteY15" fmla="*/ 4281383 h 5829300"/>
              <a:gd name="connsiteX16" fmla="*/ 2952436 w 5829300"/>
              <a:gd name="connsiteY16" fmla="*/ 4289155 h 5829300"/>
              <a:gd name="connsiteX17" fmla="*/ 2936891 w 5829300"/>
              <a:gd name="connsiteY17" fmla="*/ 4289155 h 5829300"/>
              <a:gd name="connsiteX18" fmla="*/ 2906516 w 5829300"/>
              <a:gd name="connsiteY18" fmla="*/ 4289155 h 5829300"/>
              <a:gd name="connsiteX19" fmla="*/ 2876141 w 5829300"/>
              <a:gd name="connsiteY19" fmla="*/ 4289155 h 5829300"/>
              <a:gd name="connsiteX20" fmla="*/ 2860596 w 5829300"/>
              <a:gd name="connsiteY20" fmla="*/ 4289155 h 5829300"/>
              <a:gd name="connsiteX21" fmla="*/ 2845051 w 5829300"/>
              <a:gd name="connsiteY21" fmla="*/ 4281383 h 5829300"/>
              <a:gd name="connsiteX22" fmla="*/ 2829506 w 5829300"/>
              <a:gd name="connsiteY22" fmla="*/ 4273611 h 5829300"/>
              <a:gd name="connsiteX23" fmla="*/ 2821734 w 5829300"/>
              <a:gd name="connsiteY23" fmla="*/ 4265838 h 5829300"/>
              <a:gd name="connsiteX24" fmla="*/ 2799121 w 5829300"/>
              <a:gd name="connsiteY24" fmla="*/ 4250293 h 5829300"/>
              <a:gd name="connsiteX25" fmla="*/ 1770478 w 5829300"/>
              <a:gd name="connsiteY25" fmla="*/ 3197600 h 5829300"/>
              <a:gd name="connsiteX26" fmla="*/ 1770478 w 5829300"/>
              <a:gd name="connsiteY26" fmla="*/ 2999070 h 5829300"/>
              <a:gd name="connsiteX27" fmla="*/ 1969008 w 5829300"/>
              <a:gd name="connsiteY27" fmla="*/ 2999070 h 5829300"/>
              <a:gd name="connsiteX28" fmla="*/ 2777947 w 5829300"/>
              <a:gd name="connsiteY28" fmla="*/ 3808009 h 5829300"/>
              <a:gd name="connsiteX29" fmla="*/ 2777947 w 5829300"/>
              <a:gd name="connsiteY29" fmla="*/ 1571958 h 5829300"/>
              <a:gd name="connsiteX30" fmla="*/ 2915012 w 5829300"/>
              <a:gd name="connsiteY30" fmla="*/ 1434894 h 5829300"/>
              <a:gd name="connsiteX31" fmla="*/ 3052077 w 5829300"/>
              <a:gd name="connsiteY31" fmla="*/ 1571958 h 5829300"/>
              <a:gd name="connsiteX32" fmla="*/ 3052077 w 5829300"/>
              <a:gd name="connsiteY32" fmla="*/ 3807314 h 5829300"/>
              <a:gd name="connsiteX33" fmla="*/ 3846176 w 5829300"/>
              <a:gd name="connsiteY33" fmla="*/ 3013920 h 5829300"/>
              <a:gd name="connsiteX34" fmla="*/ 4051754 w 5829300"/>
              <a:gd name="connsiteY34" fmla="*/ 300685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29300" h="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solidFill>
            <a:schemeClr val="accent1"/>
          </a:solidFill>
          <a:ln w="9525" cap="flat">
            <a:noFill/>
            <a:prstDash val="solid"/>
            <a:miter/>
          </a:ln>
        </p:spPr>
        <p:txBody>
          <a:bodyPr rtlCol="0" anchor="ctr"/>
          <a:lstStyle/>
          <a:p>
            <a:endParaRPr lang="es-ES"/>
          </a:p>
        </p:txBody>
      </p:sp>
      <p:pic>
        <p:nvPicPr>
          <p:cNvPr id="3" name="Imagen 2">
            <a:extLst>
              <a:ext uri="{FF2B5EF4-FFF2-40B4-BE49-F238E27FC236}">
                <a16:creationId xmlns:a16="http://schemas.microsoft.com/office/drawing/2014/main" id="{A4AC849E-F62B-7349-9F2E-33E616D071B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Effect>
                      <a14:brightnessContrast contrast="-10000"/>
                    </a14:imgEffect>
                  </a14:imgLayer>
                </a14:imgProps>
              </a:ext>
              <a:ext uri="{28A0092B-C50C-407E-A947-70E740481C1C}">
                <a14:useLocalDpi xmlns:a14="http://schemas.microsoft.com/office/drawing/2010/main"/>
              </a:ext>
            </a:extLst>
          </a:blip>
          <a:srcRect/>
          <a:stretch/>
        </p:blipFill>
        <p:spPr>
          <a:xfrm>
            <a:off x="0" y="1870951"/>
            <a:ext cx="3187083" cy="3909374"/>
          </a:xfrm>
          <a:prstGeom prst="rect">
            <a:avLst/>
          </a:prstGeom>
        </p:spPr>
      </p:pic>
      <p:pic>
        <p:nvPicPr>
          <p:cNvPr id="12" name="Imagen 11">
            <a:extLst>
              <a:ext uri="{FF2B5EF4-FFF2-40B4-BE49-F238E27FC236}">
                <a16:creationId xmlns:a16="http://schemas.microsoft.com/office/drawing/2014/main" id="{982E148D-C729-BC46-9D91-F5F55CA85001}"/>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a:ext>
            </a:extLst>
          </a:blip>
          <a:srcRect/>
          <a:stretch/>
        </p:blipFill>
        <p:spPr>
          <a:xfrm>
            <a:off x="9497267" y="1653504"/>
            <a:ext cx="2694733" cy="3909374"/>
          </a:xfrm>
          <a:prstGeom prst="rect">
            <a:avLst/>
          </a:prstGeom>
        </p:spPr>
      </p:pic>
      <p:sp>
        <p:nvSpPr>
          <p:cNvPr id="6" name="Título 1">
            <a:extLst>
              <a:ext uri="{FF2B5EF4-FFF2-40B4-BE49-F238E27FC236}">
                <a16:creationId xmlns:a16="http://schemas.microsoft.com/office/drawing/2014/main" id="{2C269247-78E1-AF44-AAE2-E85634069DA1}"/>
              </a:ext>
            </a:extLst>
          </p:cNvPr>
          <p:cNvSpPr txBox="1">
            <a:spLocks/>
          </p:cNvSpPr>
          <p:nvPr/>
        </p:nvSpPr>
        <p:spPr>
          <a:xfrm>
            <a:off x="2244758" y="2338398"/>
            <a:ext cx="8067588" cy="2644619"/>
          </a:xfrm>
          <a:prstGeom prst="rect">
            <a:avLst/>
          </a:prstGeom>
        </p:spPr>
        <p:txBody>
          <a:bodyPr anchor="ctr">
            <a:normAutofit/>
          </a:bodyPr>
          <a:lstStyle>
            <a:lvl1pPr algn="l" defTabSz="914400" rtl="0" eaLnBrk="1" latinLnBrk="0" hangingPunct="1">
              <a:lnSpc>
                <a:spcPct val="90000"/>
              </a:lnSpc>
              <a:spcBef>
                <a:spcPct val="0"/>
              </a:spcBef>
              <a:buNone/>
              <a:defRPr sz="3600" kern="1200">
                <a:solidFill>
                  <a:schemeClr val="tx1"/>
                </a:solidFill>
                <a:latin typeface="Barlow" pitchFamily="2" charset="77"/>
                <a:ea typeface="+mj-ea"/>
                <a:cs typeface="+mj-cs"/>
              </a:defRPr>
            </a:lvl1pPr>
          </a:lstStyle>
          <a:p>
            <a:pPr algn="ctr"/>
            <a:r>
              <a:rPr lang="es-ES" sz="6800" dirty="0" err="1">
                <a:solidFill>
                  <a:schemeClr val="accent5">
                    <a:lumMod val="75000"/>
                  </a:schemeClr>
                </a:solidFill>
                <a:latin typeface="Barlow Medium" pitchFamily="2" charset="77"/>
              </a:rPr>
              <a:t>Conclusion</a:t>
            </a:r>
            <a:r>
              <a:rPr lang="es-ES" sz="6800" dirty="0">
                <a:solidFill>
                  <a:schemeClr val="accent5">
                    <a:lumMod val="75000"/>
                  </a:schemeClr>
                </a:solidFill>
                <a:latin typeface="Barlow Medium" pitchFamily="2" charset="77"/>
              </a:rPr>
              <a:t> et </a:t>
            </a:r>
            <a:r>
              <a:rPr lang="es-ES" sz="6800" dirty="0" err="1">
                <a:solidFill>
                  <a:schemeClr val="accent5">
                    <a:lumMod val="75000"/>
                  </a:schemeClr>
                </a:solidFill>
                <a:latin typeface="Barlow Medium" pitchFamily="2" charset="77"/>
              </a:rPr>
              <a:t>Recommandations</a:t>
            </a:r>
            <a:endParaRPr lang="es-ES" sz="6800" dirty="0">
              <a:solidFill>
                <a:schemeClr val="accent5">
                  <a:lumMod val="75000"/>
                </a:schemeClr>
              </a:solidFill>
              <a:latin typeface="Barlow Medium" pitchFamily="2" charset="77"/>
            </a:endParaRPr>
          </a:p>
        </p:txBody>
      </p:sp>
      <p:sp>
        <p:nvSpPr>
          <p:cNvPr id="13" name="CuadroTexto 9">
            <a:extLst>
              <a:ext uri="{FF2B5EF4-FFF2-40B4-BE49-F238E27FC236}">
                <a16:creationId xmlns:a16="http://schemas.microsoft.com/office/drawing/2014/main" id="{3621F20C-1CDC-1E4D-B40B-0A6E3422974B}"/>
              </a:ext>
            </a:extLst>
          </p:cNvPr>
          <p:cNvSpPr txBox="1"/>
          <p:nvPr/>
        </p:nvSpPr>
        <p:spPr>
          <a:xfrm>
            <a:off x="5494139" y="1183805"/>
            <a:ext cx="1483661" cy="1015663"/>
          </a:xfrm>
          <a:prstGeom prst="rect">
            <a:avLst/>
          </a:prstGeom>
          <a:noFill/>
        </p:spPr>
        <p:txBody>
          <a:bodyPr wrap="square" rtlCol="0">
            <a:spAutoFit/>
          </a:bodyPr>
          <a:lstStyle/>
          <a:p>
            <a:pPr algn="ctr"/>
            <a:r>
              <a:rPr lang="es-ES" sz="6000" dirty="0" smtClean="0">
                <a:solidFill>
                  <a:schemeClr val="accent5"/>
                </a:solidFill>
                <a:latin typeface="Barlow" pitchFamily="2" charset="77"/>
              </a:rPr>
              <a:t>06</a:t>
            </a:r>
            <a:endParaRPr lang="es-ES" sz="6000" dirty="0">
              <a:solidFill>
                <a:schemeClr val="accent5"/>
              </a:solidFill>
              <a:latin typeface="Barlow" pitchFamily="2" charset="77"/>
            </a:endParaRPr>
          </a:p>
        </p:txBody>
      </p:sp>
    </p:spTree>
    <p:extLst>
      <p:ext uri="{BB962C8B-B14F-4D97-AF65-F5344CB8AC3E}">
        <p14:creationId xmlns:p14="http://schemas.microsoft.com/office/powerpoint/2010/main" val="736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Image 0" descr="preencoded.png"/>
          <p:cNvPicPr>
            <a:picLocks noChangeAspect="1"/>
          </p:cNvPicPr>
          <p:nvPr/>
        </p:nvPicPr>
        <p:blipFill>
          <a:blip r:embed="rId3"/>
          <a:stretch>
            <a:fillRect/>
          </a:stretch>
        </p:blipFill>
        <p:spPr>
          <a:xfrm>
            <a:off x="0" y="22027"/>
            <a:ext cx="12192000" cy="6858000"/>
          </a:xfrm>
          <a:prstGeom prst="rect">
            <a:avLst/>
          </a:prstGeom>
        </p:spPr>
      </p:pic>
      <p:pic>
        <p:nvPicPr>
          <p:cNvPr id="10" name="Picture 9"/>
          <p:cNvPicPr>
            <a:picLocks noChangeAspect="1"/>
          </p:cNvPicPr>
          <p:nvPr/>
        </p:nvPicPr>
        <p:blipFill rotWithShape="1">
          <a:blip r:embed="rId4">
            <a:extLst>
              <a:ext uri="{BEBA8EAE-BF5A-486C-A8C5-ECC9F3942E4B}">
                <a14:imgProps xmlns:a14="http://schemas.microsoft.com/office/drawing/2010/main">
                  <a14:imgLayer r:embed="rId5">
                    <a14:imgEffect>
                      <a14:backgroundRemoval t="32446" b="74334" l="10000" r="80167"/>
                    </a14:imgEffect>
                    <a14:imgEffect>
                      <a14:brightnessContrast bright="-20000" contrast="-20000"/>
                    </a14:imgEffect>
                  </a14:imgLayer>
                </a14:imgProps>
              </a:ext>
              <a:ext uri="{28A0092B-C50C-407E-A947-70E740481C1C}">
                <a14:useLocalDpi xmlns:a14="http://schemas.microsoft.com/office/drawing/2010/main" val="0"/>
              </a:ext>
            </a:extLst>
          </a:blip>
          <a:srcRect l="9798" t="32613" r="11818" b="20758"/>
          <a:stretch/>
        </p:blipFill>
        <p:spPr>
          <a:xfrm>
            <a:off x="0" y="5948218"/>
            <a:ext cx="12191999" cy="3996279"/>
          </a:xfrm>
          <a:prstGeom prst="rect">
            <a:avLst/>
          </a:prstGeom>
          <a:pattFill prst="pct5">
            <a:fgClr>
              <a:srgbClr val="A8CAE1"/>
            </a:fgClr>
            <a:bgClr>
              <a:srgbClr val="A8CAE0"/>
            </a:bgClr>
          </a:pattFill>
          <a:ln>
            <a:noFill/>
          </a:ln>
        </p:spPr>
      </p:pic>
      <p:sp>
        <p:nvSpPr>
          <p:cNvPr id="8" name="Text 3"/>
          <p:cNvSpPr/>
          <p:nvPr/>
        </p:nvSpPr>
        <p:spPr>
          <a:xfrm>
            <a:off x="818792" y="1586932"/>
            <a:ext cx="10554414" cy="377015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548640" tIns="182880" rIns="548640" bIns="182880" rtlCol="0" anchor="ctr"/>
          <a:lstStyle/>
          <a:p>
            <a:pPr algn="just">
              <a:lnSpc>
                <a:spcPts val="2799"/>
              </a:lnSpc>
            </a:pPr>
            <a:r>
              <a:rPr lang="en-US" sz="2400" dirty="0" smtClean="0">
                <a:solidFill>
                  <a:schemeClr val="bg1"/>
                </a:solidFill>
                <a:latin typeface="+mj-lt"/>
                <a:ea typeface="Eudoxus Sans" pitchFamily="34" charset="-122"/>
                <a:cs typeface="Eudoxus Sans" pitchFamily="34" charset="-120"/>
              </a:rPr>
              <a:t>In </a:t>
            </a:r>
            <a:r>
              <a:rPr lang="en-US" sz="2400" dirty="0">
                <a:solidFill>
                  <a:schemeClr val="bg1"/>
                </a:solidFill>
                <a:latin typeface="+mj-lt"/>
                <a:ea typeface="Eudoxus Sans" pitchFamily="34" charset="-122"/>
                <a:cs typeface="Eudoxus Sans" pitchFamily="34" charset="-120"/>
              </a:rPr>
              <a:t>conclusion, although medical AI presents promising opportunities to fight cancer, resolving legal and ethical issues should be prioritized. A strong framework, combined with awareness and guidance for digital transformation, is essential for these advancements to truly benefit patients while ensuring their privacy and adherence to medical ethical standards. Otherwise, there is a risk of these skills and capabilities being drawn toward </a:t>
            </a:r>
            <a:r>
              <a:rPr lang="en-US" sz="2400" dirty="0" smtClean="0">
                <a:solidFill>
                  <a:schemeClr val="bg1"/>
                </a:solidFill>
                <a:latin typeface="+mj-lt"/>
                <a:ea typeface="Eudoxus Sans" pitchFamily="34" charset="-122"/>
                <a:cs typeface="Eudoxus Sans" pitchFamily="34" charset="-120"/>
              </a:rPr>
              <a:t>competitors.</a:t>
            </a:r>
            <a:endParaRPr lang="en-US" sz="2400" dirty="0">
              <a:solidFill>
                <a:schemeClr val="bg1"/>
              </a:solidFill>
              <a:latin typeface="+mj-lt"/>
            </a:endParaRPr>
          </a:p>
        </p:txBody>
      </p:sp>
    </p:spTree>
    <p:extLst>
      <p:ext uri="{BB962C8B-B14F-4D97-AF65-F5344CB8AC3E}">
        <p14:creationId xmlns:p14="http://schemas.microsoft.com/office/powerpoint/2010/main" val="376665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Applications pratiques : IBM Watson en oncologie</a:t>
            </a:r>
          </a:p>
        </p:txBody>
      </p:sp>
      <p:sp>
        <p:nvSpPr>
          <p:cNvPr id="3" name="Content Placeholder 2"/>
          <p:cNvSpPr>
            <a:spLocks noGrp="1"/>
          </p:cNvSpPr>
          <p:nvPr>
            <p:ph idx="1"/>
          </p:nvPr>
        </p:nvSpPr>
        <p:spPr/>
        <p:txBody>
          <a:bodyPr/>
          <a:lstStyle/>
          <a:p>
            <a:pPr>
              <a:lnSpc>
                <a:spcPct val="200000"/>
              </a:lnSpc>
            </a:pPr>
            <a:r>
              <a:rPr dirty="0"/>
              <a:t>Watson aide au diagnostic et </a:t>
            </a:r>
            <a:r>
              <a:rPr dirty="0" err="1"/>
              <a:t>personnalise</a:t>
            </a:r>
            <a:r>
              <a:rPr dirty="0"/>
              <a:t> les </a:t>
            </a:r>
            <a:r>
              <a:rPr dirty="0" err="1"/>
              <a:t>traitements</a:t>
            </a:r>
            <a:r>
              <a:rPr dirty="0"/>
              <a:t> </a:t>
            </a:r>
            <a:r>
              <a:rPr dirty="0" err="1"/>
              <a:t>selon</a:t>
            </a:r>
            <a:r>
              <a:rPr dirty="0"/>
              <a:t> le </a:t>
            </a:r>
            <a:r>
              <a:rPr dirty="0" err="1"/>
              <a:t>génome</a:t>
            </a:r>
            <a:r>
              <a:rPr dirty="0"/>
              <a:t> du patient.</a:t>
            </a:r>
          </a:p>
          <a:p>
            <a:pPr lvl="1">
              <a:lnSpc>
                <a:spcPct val="200000"/>
              </a:lnSpc>
            </a:pPr>
            <a:r>
              <a:rPr dirty="0" smtClean="0"/>
              <a:t>Diagnostic </a:t>
            </a:r>
            <a:r>
              <a:rPr dirty="0" err="1"/>
              <a:t>assisté</a:t>
            </a:r>
            <a:r>
              <a:rPr dirty="0"/>
              <a:t> </a:t>
            </a:r>
            <a:r>
              <a:rPr dirty="0" err="1"/>
              <a:t>basé</a:t>
            </a:r>
            <a:r>
              <a:rPr dirty="0"/>
              <a:t> sur les dossiers </a:t>
            </a:r>
            <a:r>
              <a:rPr dirty="0" err="1"/>
              <a:t>médicaux</a:t>
            </a:r>
            <a:r>
              <a:rPr dirty="0"/>
              <a:t>.</a:t>
            </a:r>
          </a:p>
          <a:p>
            <a:pPr lvl="1">
              <a:lnSpc>
                <a:spcPct val="200000"/>
              </a:lnSpc>
            </a:pPr>
            <a:r>
              <a:rPr dirty="0" err="1" smtClean="0"/>
              <a:t>Personnalisation</a:t>
            </a:r>
            <a:r>
              <a:rPr dirty="0" smtClean="0"/>
              <a:t> </a:t>
            </a:r>
            <a:r>
              <a:rPr dirty="0"/>
              <a:t>des </a:t>
            </a:r>
            <a:r>
              <a:rPr dirty="0" err="1"/>
              <a:t>thérapies</a:t>
            </a:r>
            <a:r>
              <a:rPr dirty="0"/>
              <a:t> </a:t>
            </a:r>
            <a:r>
              <a:rPr dirty="0" err="1"/>
              <a:t>en</a:t>
            </a:r>
            <a:r>
              <a:rPr dirty="0"/>
              <a:t> </a:t>
            </a:r>
            <a:r>
              <a:rPr dirty="0" err="1"/>
              <a:t>fonction</a:t>
            </a:r>
            <a:r>
              <a:rPr dirty="0"/>
              <a:t> des mutations </a:t>
            </a:r>
            <a:r>
              <a:rPr dirty="0" err="1"/>
              <a:t>génétiques</a:t>
            </a:r>
            <a:r>
              <a:rPr dirty="0"/>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IBM Watson dans le secteur de la santé</a:t>
            </a:r>
          </a:p>
        </p:txBody>
      </p:sp>
      <p:sp>
        <p:nvSpPr>
          <p:cNvPr id="3" name="Content Placeholder 2"/>
          <p:cNvSpPr>
            <a:spLocks noGrp="1"/>
          </p:cNvSpPr>
          <p:nvPr>
            <p:ph idx="1"/>
          </p:nvPr>
        </p:nvSpPr>
        <p:spPr/>
        <p:txBody>
          <a:bodyPr/>
          <a:lstStyle/>
          <a:p>
            <a:pPr>
              <a:lnSpc>
                <a:spcPct val="200000"/>
              </a:lnSpc>
            </a:pPr>
            <a:r>
              <a:rPr dirty="0" err="1"/>
              <a:t>Fonctionnement</a:t>
            </a:r>
            <a:r>
              <a:rPr dirty="0"/>
              <a:t> </a:t>
            </a:r>
            <a:r>
              <a:rPr dirty="0" err="1"/>
              <a:t>d'IBM</a:t>
            </a:r>
            <a:r>
              <a:rPr dirty="0"/>
              <a:t> Watson :</a:t>
            </a:r>
          </a:p>
          <a:p>
            <a:pPr>
              <a:lnSpc>
                <a:spcPct val="200000"/>
              </a:lnSpc>
            </a:pPr>
            <a:r>
              <a:rPr dirty="0" err="1" smtClean="0"/>
              <a:t>Analyse</a:t>
            </a:r>
            <a:r>
              <a:rPr dirty="0" smtClean="0"/>
              <a:t> </a:t>
            </a:r>
            <a:r>
              <a:rPr dirty="0"/>
              <a:t>massive de </a:t>
            </a:r>
            <a:r>
              <a:rPr dirty="0" err="1"/>
              <a:t>données</a:t>
            </a:r>
            <a:r>
              <a:rPr dirty="0"/>
              <a:t> (dossiers </a:t>
            </a:r>
            <a:r>
              <a:rPr dirty="0" err="1"/>
              <a:t>médicaux</a:t>
            </a:r>
            <a:r>
              <a:rPr dirty="0"/>
              <a:t>, </a:t>
            </a:r>
            <a:r>
              <a:rPr dirty="0" err="1"/>
              <a:t>essais</a:t>
            </a:r>
            <a:r>
              <a:rPr dirty="0"/>
              <a:t> </a:t>
            </a:r>
            <a:r>
              <a:rPr dirty="0" err="1"/>
              <a:t>cliniques</a:t>
            </a:r>
            <a:r>
              <a:rPr dirty="0"/>
              <a:t>).</a:t>
            </a:r>
          </a:p>
          <a:p>
            <a:pPr>
              <a:lnSpc>
                <a:spcPct val="200000"/>
              </a:lnSpc>
            </a:pPr>
            <a:r>
              <a:rPr dirty="0" err="1" smtClean="0"/>
              <a:t>Traitement</a:t>
            </a:r>
            <a:r>
              <a:rPr dirty="0" smtClean="0"/>
              <a:t> </a:t>
            </a:r>
            <a:r>
              <a:rPr dirty="0"/>
              <a:t>du </a:t>
            </a:r>
            <a:r>
              <a:rPr dirty="0" err="1"/>
              <a:t>langage</a:t>
            </a:r>
            <a:r>
              <a:rPr dirty="0"/>
              <a:t> naturel pour </a:t>
            </a:r>
            <a:r>
              <a:rPr dirty="0" err="1"/>
              <a:t>interpréter</a:t>
            </a:r>
            <a:r>
              <a:rPr dirty="0"/>
              <a:t> des documents complexes.</a:t>
            </a:r>
          </a:p>
          <a:p>
            <a:pPr>
              <a:lnSpc>
                <a:spcPct val="200000"/>
              </a:lnSpc>
            </a:pPr>
            <a:r>
              <a:rPr dirty="0" err="1" smtClean="0"/>
              <a:t>Recommandations</a:t>
            </a:r>
            <a:r>
              <a:rPr dirty="0" smtClean="0"/>
              <a:t> </a:t>
            </a:r>
            <a:r>
              <a:rPr dirty="0" err="1"/>
              <a:t>basées</a:t>
            </a:r>
            <a:r>
              <a:rPr dirty="0"/>
              <a:t> sur des </a:t>
            </a:r>
            <a:r>
              <a:rPr dirty="0" err="1"/>
              <a:t>preuves</a:t>
            </a:r>
            <a:r>
              <a:rPr dirty="0"/>
              <a:t> </a:t>
            </a:r>
            <a:r>
              <a:rPr dirty="0" err="1"/>
              <a:t>médicales</a:t>
            </a:r>
            <a:r>
              <a:rPr dirty="0"/>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Méthodes d'apprentissage utilisées par Watson</a:t>
            </a:r>
          </a:p>
        </p:txBody>
      </p:sp>
      <p:sp>
        <p:nvSpPr>
          <p:cNvPr id="3" name="Content Placeholder 2"/>
          <p:cNvSpPr>
            <a:spLocks noGrp="1"/>
          </p:cNvSpPr>
          <p:nvPr>
            <p:ph idx="1"/>
          </p:nvPr>
        </p:nvSpPr>
        <p:spPr/>
        <p:txBody>
          <a:bodyPr/>
          <a:lstStyle/>
          <a:p>
            <a:r>
              <a:rPr dirty="0" err="1" smtClean="0"/>
              <a:t>Apprentissage</a:t>
            </a:r>
            <a:r>
              <a:rPr dirty="0" smtClean="0"/>
              <a:t> </a:t>
            </a:r>
            <a:r>
              <a:rPr dirty="0" err="1"/>
              <a:t>supervisé</a:t>
            </a:r>
            <a:r>
              <a:rPr dirty="0"/>
              <a:t> : </a:t>
            </a:r>
            <a:r>
              <a:rPr dirty="0" err="1"/>
              <a:t>basé</a:t>
            </a:r>
            <a:r>
              <a:rPr dirty="0"/>
              <a:t> sur des </a:t>
            </a:r>
            <a:r>
              <a:rPr dirty="0" err="1"/>
              <a:t>données</a:t>
            </a:r>
            <a:r>
              <a:rPr dirty="0"/>
              <a:t> </a:t>
            </a:r>
            <a:r>
              <a:rPr dirty="0" err="1"/>
              <a:t>étiquetées</a:t>
            </a:r>
            <a:r>
              <a:rPr dirty="0"/>
              <a:t>.</a:t>
            </a:r>
          </a:p>
          <a:p>
            <a:r>
              <a:rPr dirty="0" err="1" smtClean="0"/>
              <a:t>Apprentissage</a:t>
            </a:r>
            <a:r>
              <a:rPr dirty="0" smtClean="0"/>
              <a:t> </a:t>
            </a:r>
            <a:r>
              <a:rPr dirty="0"/>
              <a:t>non </a:t>
            </a:r>
            <a:r>
              <a:rPr dirty="0" err="1"/>
              <a:t>supervisé</a:t>
            </a:r>
            <a:r>
              <a:rPr dirty="0"/>
              <a:t> : </a:t>
            </a:r>
            <a:r>
              <a:rPr dirty="0" err="1"/>
              <a:t>découverte</a:t>
            </a:r>
            <a:r>
              <a:rPr dirty="0"/>
              <a:t> de patterns </a:t>
            </a:r>
            <a:r>
              <a:rPr dirty="0" err="1"/>
              <a:t>cachés</a:t>
            </a:r>
            <a:r>
              <a:rPr dirty="0"/>
              <a:t>.</a:t>
            </a:r>
          </a:p>
          <a:p>
            <a:r>
              <a:rPr dirty="0" err="1" smtClean="0"/>
              <a:t>Mise</a:t>
            </a:r>
            <a:r>
              <a:rPr dirty="0" smtClean="0"/>
              <a:t> </a:t>
            </a:r>
            <a:r>
              <a:rPr dirty="0"/>
              <a:t>à jour continue des </a:t>
            </a:r>
            <a:r>
              <a:rPr dirty="0" err="1"/>
              <a:t>connaissances</a:t>
            </a:r>
            <a:r>
              <a:rPr dirty="0"/>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0721" t="2307" r="11275" b="2670"/>
          <a:stretch/>
        </p:blipFill>
        <p:spPr>
          <a:xfrm>
            <a:off x="54864" y="1920240"/>
            <a:ext cx="12137136" cy="4937760"/>
          </a:xfrm>
          <a:prstGeom prst="rect">
            <a:avLst/>
          </a:prstGeom>
        </p:spPr>
      </p:pic>
      <p:sp>
        <p:nvSpPr>
          <p:cNvPr id="2" name="Title 1"/>
          <p:cNvSpPr>
            <a:spLocks noGrp="1"/>
          </p:cNvSpPr>
          <p:nvPr>
            <p:ph type="title"/>
          </p:nvPr>
        </p:nvSpPr>
        <p:spPr/>
        <p:txBody>
          <a:bodyPr/>
          <a:lstStyle/>
          <a:p>
            <a:r>
              <a:rPr lang="fr-FR" dirty="0" smtClean="0"/>
              <a:t>Formation des médecins </a:t>
            </a:r>
            <a:endParaRPr lang="fr-FR" dirty="0"/>
          </a:p>
        </p:txBody>
      </p:sp>
    </p:spTree>
    <p:extLst>
      <p:ext uri="{BB962C8B-B14F-4D97-AF65-F5344CB8AC3E}">
        <p14:creationId xmlns:p14="http://schemas.microsoft.com/office/powerpoint/2010/main" val="1737514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pPr>
              <a:lnSpc>
                <a:spcPct val="200000"/>
              </a:lnSpc>
            </a:pPr>
            <a:r>
              <a:rPr dirty="0" err="1"/>
              <a:t>L'intelligence</a:t>
            </a:r>
            <a:r>
              <a:rPr dirty="0"/>
              <a:t> </a:t>
            </a:r>
            <a:r>
              <a:rPr dirty="0" err="1"/>
              <a:t>artificielle</a:t>
            </a:r>
            <a:r>
              <a:rPr dirty="0"/>
              <a:t>, avec des </a:t>
            </a:r>
            <a:r>
              <a:rPr dirty="0" err="1"/>
              <a:t>systèmes</a:t>
            </a:r>
            <a:r>
              <a:rPr dirty="0"/>
              <a:t> </a:t>
            </a:r>
            <a:r>
              <a:rPr dirty="0" err="1"/>
              <a:t>comme</a:t>
            </a:r>
            <a:r>
              <a:rPr dirty="0"/>
              <a:t> IBM Watson, </a:t>
            </a:r>
            <a:r>
              <a:rPr dirty="0" err="1"/>
              <a:t>joue</a:t>
            </a:r>
            <a:r>
              <a:rPr dirty="0"/>
              <a:t> un </a:t>
            </a:r>
            <a:r>
              <a:rPr dirty="0" err="1"/>
              <a:t>rôle</a:t>
            </a:r>
            <a:r>
              <a:rPr dirty="0"/>
              <a:t> </a:t>
            </a:r>
            <a:r>
              <a:rPr dirty="0" err="1"/>
              <a:t>clé</a:t>
            </a:r>
            <a:r>
              <a:rPr dirty="0"/>
              <a:t> </a:t>
            </a:r>
            <a:r>
              <a:rPr dirty="0" err="1"/>
              <a:t>dans</a:t>
            </a:r>
            <a:r>
              <a:rPr dirty="0"/>
              <a:t> </a:t>
            </a:r>
            <a:r>
              <a:rPr dirty="0" err="1"/>
              <a:t>l'amélioration</a:t>
            </a:r>
            <a:r>
              <a:rPr dirty="0"/>
              <a:t> des </a:t>
            </a:r>
            <a:r>
              <a:rPr dirty="0" err="1"/>
              <a:t>soins</a:t>
            </a:r>
            <a:r>
              <a:rPr dirty="0"/>
              <a:t> de santé </a:t>
            </a:r>
            <a:r>
              <a:rPr dirty="0" err="1"/>
              <a:t>personnalisés</a:t>
            </a:r>
            <a:r>
              <a:rPr dirty="0"/>
              <a:t>. Elle </a:t>
            </a:r>
            <a:r>
              <a:rPr dirty="0" err="1"/>
              <a:t>permet</a:t>
            </a:r>
            <a:r>
              <a:rPr dirty="0"/>
              <a:t> </a:t>
            </a:r>
            <a:r>
              <a:rPr dirty="0" err="1"/>
              <a:t>une</a:t>
            </a:r>
            <a:r>
              <a:rPr dirty="0"/>
              <a:t> </a:t>
            </a:r>
            <a:r>
              <a:rPr dirty="0" err="1"/>
              <a:t>prise</a:t>
            </a:r>
            <a:r>
              <a:rPr dirty="0"/>
              <a:t> de </a:t>
            </a:r>
            <a:r>
              <a:rPr dirty="0" err="1"/>
              <a:t>décision</a:t>
            </a:r>
            <a:r>
              <a:rPr dirty="0"/>
              <a:t> </a:t>
            </a:r>
            <a:r>
              <a:rPr dirty="0" err="1"/>
              <a:t>basée</a:t>
            </a:r>
            <a:r>
              <a:rPr dirty="0"/>
              <a:t> sur des </a:t>
            </a:r>
            <a:r>
              <a:rPr dirty="0" err="1"/>
              <a:t>données</a:t>
            </a:r>
            <a:r>
              <a:rPr dirty="0"/>
              <a:t> et </a:t>
            </a:r>
            <a:r>
              <a:rPr dirty="0" err="1"/>
              <a:t>une</a:t>
            </a:r>
            <a:r>
              <a:rPr dirty="0"/>
              <a:t> </a:t>
            </a:r>
            <a:r>
              <a:rPr dirty="0" err="1"/>
              <a:t>médecine</a:t>
            </a:r>
            <a:r>
              <a:rPr dirty="0"/>
              <a:t> de </a:t>
            </a:r>
            <a:r>
              <a:rPr dirty="0" err="1"/>
              <a:t>précision</a:t>
            </a:r>
            <a:r>
              <a:rPr dirty="0"/>
              <a: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Les </a:t>
            </a:r>
            <a:r>
              <a:rPr lang="fr-FR" dirty="0" err="1" smtClean="0"/>
              <a:t>chatbots</a:t>
            </a:r>
            <a:r>
              <a:rPr lang="fr-FR" dirty="0" smtClean="0"/>
              <a:t> en santé comme projet </a:t>
            </a:r>
            <a:endParaRPr lang="fr-F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289" y="1243774"/>
            <a:ext cx="3025084" cy="3427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3579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0"/>
            <a:ext cx="12909176" cy="592138"/>
          </a:xfrm>
          <a:solidFill>
            <a:srgbClr val="CABCA1"/>
          </a:solidFill>
          <a:ln>
            <a:noFill/>
          </a:ln>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470"/>
            <a:ext cx="5773270" cy="62659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3270" y="592138"/>
            <a:ext cx="7135906" cy="626594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519" y="1976716"/>
            <a:ext cx="2312894" cy="1653989"/>
          </a:xfrm>
          <a:prstGeom prst="rect">
            <a:avLst/>
          </a:prstGeom>
          <a:ln w="3175">
            <a:solidFill>
              <a:srgbClr val="000000"/>
            </a:solidFill>
          </a:ln>
        </p:spPr>
      </p:pic>
    </p:spTree>
    <p:extLst>
      <p:ext uri="{BB962C8B-B14F-4D97-AF65-F5344CB8AC3E}">
        <p14:creationId xmlns:p14="http://schemas.microsoft.com/office/powerpoint/2010/main" val="9761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66963D5-01F4-7F47-8832-C4EB1081D1A9}"/>
              </a:ext>
            </a:extLst>
          </p:cNvPr>
          <p:cNvSpPr/>
          <p:nvPr/>
        </p:nvSpPr>
        <p:spPr>
          <a:xfrm>
            <a:off x="8489576" y="0"/>
            <a:ext cx="313764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10">
            <a:extLst>
              <a:ext uri="{FF2B5EF4-FFF2-40B4-BE49-F238E27FC236}">
                <a16:creationId xmlns:a16="http://schemas.microsoft.com/office/drawing/2014/main" id="{511FA8E9-3552-C143-BB92-AA0E8F6C0C9D}"/>
              </a:ext>
            </a:extLst>
          </p:cNvPr>
          <p:cNvSpPr>
            <a:spLocks noGrp="1"/>
          </p:cNvSpPr>
          <p:nvPr>
            <p:ph type="body" sz="quarter" idx="10"/>
          </p:nvPr>
        </p:nvSpPr>
        <p:spPr/>
        <p:txBody>
          <a:bodyPr/>
          <a:lstStyle/>
          <a:p>
            <a:r>
              <a:rPr lang="en-US" dirty="0">
                <a:solidFill>
                  <a:schemeClr val="bg1"/>
                </a:solidFill>
              </a:rPr>
              <a:t>Can AI make healthcare smarter?</a:t>
            </a:r>
            <a:endParaRPr lang="es-E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130"/>
            <a:ext cx="12192000" cy="7073153"/>
          </a:xfrm>
          <a:prstGeom prst="rect">
            <a:avLst/>
          </a:prstGeom>
        </p:spPr>
      </p:pic>
      <p:pic>
        <p:nvPicPr>
          <p:cNvPr id="5"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694" y="47182"/>
            <a:ext cx="416551" cy="483516"/>
          </a:xfrm>
          <a:prstGeom prst="wedgeEllipseCallout">
            <a:avLst/>
          </a:prstGeom>
        </p:spPr>
      </p:pic>
      <p:sp>
        <p:nvSpPr>
          <p:cNvPr id="9" name="TextBox 8"/>
          <p:cNvSpPr txBox="1"/>
          <p:nvPr/>
        </p:nvSpPr>
        <p:spPr>
          <a:xfrm>
            <a:off x="4208927" y="-87371"/>
            <a:ext cx="6024283" cy="738664"/>
          </a:xfrm>
          <a:prstGeom prst="rect">
            <a:avLst/>
          </a:prstGeom>
          <a:solidFill>
            <a:srgbClr val="353641"/>
          </a:solidFill>
        </p:spPr>
        <p:txBody>
          <a:bodyPr wrap="square" rtlCol="0">
            <a:spAutoFit/>
          </a:bodyPr>
          <a:lstStyle/>
          <a:p>
            <a:r>
              <a:rPr lang="fr-BE" sz="1400" dirty="0"/>
              <a:t>Nous avons des indications préoccupantes chez Mme Benali, suggérant un possible cancer du pancréas. Les symptômes et les résultats des tests d'imagerie sont évocateurs. </a:t>
            </a:r>
            <a:endParaRPr lang="en-US" sz="1400" dirty="0"/>
          </a:p>
        </p:txBody>
      </p:sp>
      <p:sp>
        <p:nvSpPr>
          <p:cNvPr id="13" name="TextBox 12"/>
          <p:cNvSpPr txBox="1"/>
          <p:nvPr/>
        </p:nvSpPr>
        <p:spPr>
          <a:xfrm>
            <a:off x="4208928" y="865094"/>
            <a:ext cx="6024283" cy="830997"/>
          </a:xfrm>
          <a:prstGeom prst="rect">
            <a:avLst/>
          </a:prstGeom>
          <a:solidFill>
            <a:srgbClr val="444653"/>
          </a:solidFill>
        </p:spPr>
        <p:txBody>
          <a:bodyPr wrap="square" rtlCol="0">
            <a:spAutoFit/>
          </a:bodyPr>
          <a:lstStyle/>
          <a:p>
            <a:r>
              <a:rPr lang="fr-BE" sz="1600" dirty="0"/>
              <a:t>Quels ont été les résultats spécifiques des tests d'imagerie que vous avez obtenus </a:t>
            </a:r>
            <a:r>
              <a:rPr lang="fr-BE" sz="1600" dirty="0" smtClean="0"/>
              <a:t>?</a:t>
            </a:r>
            <a:endParaRPr lang="en-US" sz="1600" dirty="0" smtClean="0"/>
          </a:p>
          <a:p>
            <a:endParaRPr lang="fr-BE" sz="1600" dirty="0" smtClean="0"/>
          </a:p>
        </p:txBody>
      </p:sp>
    </p:spTree>
    <p:extLst>
      <p:ext uri="{BB962C8B-B14F-4D97-AF65-F5344CB8AC3E}">
        <p14:creationId xmlns:p14="http://schemas.microsoft.com/office/powerpoint/2010/main" val="292812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66963D5-01F4-7F47-8832-C4EB1081D1A9}"/>
              </a:ext>
            </a:extLst>
          </p:cNvPr>
          <p:cNvSpPr/>
          <p:nvPr/>
        </p:nvSpPr>
        <p:spPr>
          <a:xfrm>
            <a:off x="8489576" y="0"/>
            <a:ext cx="313764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11" name="Marcador de texto 10">
            <a:extLst>
              <a:ext uri="{FF2B5EF4-FFF2-40B4-BE49-F238E27FC236}">
                <a16:creationId xmlns:a16="http://schemas.microsoft.com/office/drawing/2014/main" id="{511FA8E9-3552-C143-BB92-AA0E8F6C0C9D}"/>
              </a:ext>
            </a:extLst>
          </p:cNvPr>
          <p:cNvSpPr>
            <a:spLocks noGrp="1"/>
          </p:cNvSpPr>
          <p:nvPr>
            <p:ph type="body" sz="quarter" idx="10"/>
          </p:nvPr>
        </p:nvSpPr>
        <p:spPr/>
        <p:txBody>
          <a:bodyPr/>
          <a:lstStyle/>
          <a:p>
            <a:r>
              <a:rPr lang="en-US" sz="1400" dirty="0">
                <a:solidFill>
                  <a:schemeClr val="bg1"/>
                </a:solidFill>
              </a:rPr>
              <a:t>Can AI make healthcare smarter?</a:t>
            </a:r>
            <a:endParaRPr lang="es-ES" sz="14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130"/>
            <a:ext cx="12192000" cy="7073153"/>
          </a:xfrm>
          <a:prstGeom prst="rect">
            <a:avLst/>
          </a:prstGeom>
        </p:spPr>
      </p:pic>
      <p:pic>
        <p:nvPicPr>
          <p:cNvPr id="5"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694" y="47182"/>
            <a:ext cx="416551" cy="483516"/>
          </a:xfrm>
          <a:prstGeom prst="wedgeEllipseCallout">
            <a:avLst/>
          </a:prstGeom>
        </p:spPr>
      </p:pic>
      <p:sp>
        <p:nvSpPr>
          <p:cNvPr id="9" name="TextBox 8"/>
          <p:cNvSpPr txBox="1"/>
          <p:nvPr/>
        </p:nvSpPr>
        <p:spPr>
          <a:xfrm>
            <a:off x="4208927" y="-87371"/>
            <a:ext cx="6024283" cy="738664"/>
          </a:xfrm>
          <a:prstGeom prst="rect">
            <a:avLst/>
          </a:prstGeom>
          <a:solidFill>
            <a:srgbClr val="353641"/>
          </a:solidFill>
        </p:spPr>
        <p:txBody>
          <a:bodyPr wrap="square" rtlCol="0">
            <a:spAutoFit/>
          </a:bodyPr>
          <a:lstStyle/>
          <a:p>
            <a:r>
              <a:rPr lang="fr-BE" sz="1400" dirty="0"/>
              <a:t>Nous avons des indications préoccupantes chez Mme Benali, suggérant un possible cancer du pancréas. Les symptômes et les résultats des tests d'imagerie sont évocateurs. </a:t>
            </a:r>
            <a:endParaRPr lang="en-US" sz="1400" dirty="0"/>
          </a:p>
        </p:txBody>
      </p:sp>
      <p:sp>
        <p:nvSpPr>
          <p:cNvPr id="13" name="TextBox 12"/>
          <p:cNvSpPr txBox="1"/>
          <p:nvPr/>
        </p:nvSpPr>
        <p:spPr>
          <a:xfrm>
            <a:off x="4208928" y="865094"/>
            <a:ext cx="6024283" cy="738664"/>
          </a:xfrm>
          <a:prstGeom prst="rect">
            <a:avLst/>
          </a:prstGeom>
          <a:solidFill>
            <a:srgbClr val="444653"/>
          </a:solidFill>
        </p:spPr>
        <p:txBody>
          <a:bodyPr wrap="square" rtlCol="0">
            <a:spAutoFit/>
          </a:bodyPr>
          <a:lstStyle/>
          <a:p>
            <a:r>
              <a:rPr lang="fr-BE" sz="1400" dirty="0"/>
              <a:t>Quels ont été les résultats spécifiques des tests d'imagerie que vous avez obtenus </a:t>
            </a:r>
            <a:r>
              <a:rPr lang="fr-BE" sz="1400" dirty="0" smtClean="0"/>
              <a:t>?</a:t>
            </a:r>
          </a:p>
          <a:p>
            <a:endParaRPr lang="en-US" sz="1400" dirty="0"/>
          </a:p>
        </p:txBody>
      </p:sp>
      <p:sp>
        <p:nvSpPr>
          <p:cNvPr id="3" name="Rectangle 2"/>
          <p:cNvSpPr/>
          <p:nvPr/>
        </p:nvSpPr>
        <p:spPr>
          <a:xfrm>
            <a:off x="4276725" y="2002225"/>
            <a:ext cx="6096000" cy="1169551"/>
          </a:xfrm>
          <a:prstGeom prst="rect">
            <a:avLst/>
          </a:prstGeom>
        </p:spPr>
        <p:txBody>
          <a:bodyPr>
            <a:spAutoFit/>
          </a:bodyPr>
          <a:lstStyle/>
          <a:p>
            <a:r>
              <a:rPr lang="fr-BE" sz="1400" dirty="0" smtClean="0"/>
              <a:t>Nous avons réalisé une série d'examens, notamment une tomodensitométrie (TDM) et une endoscopie. La TDM a révélé une masse solide dans la région du pancréas, avec un élargissement du canal pancréatique. L'endoscopie a montré des anomalies dans le canal pancréatique également.</a:t>
            </a:r>
            <a:endParaRPr lang="en-US" sz="1400" dirty="0"/>
          </a:p>
        </p:txBody>
      </p:sp>
      <p:pic>
        <p:nvPicPr>
          <p:cNvPr id="10"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376" y="2081393"/>
            <a:ext cx="416551" cy="483516"/>
          </a:xfrm>
          <a:prstGeom prst="wedgeEllipseCallout">
            <a:avLst/>
          </a:prstGeom>
        </p:spPr>
      </p:pic>
    </p:spTree>
    <p:extLst>
      <p:ext uri="{BB962C8B-B14F-4D97-AF65-F5344CB8AC3E}">
        <p14:creationId xmlns:p14="http://schemas.microsoft.com/office/powerpoint/2010/main" val="194796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66963D5-01F4-7F47-8832-C4EB1081D1A9}"/>
              </a:ext>
            </a:extLst>
          </p:cNvPr>
          <p:cNvSpPr/>
          <p:nvPr/>
        </p:nvSpPr>
        <p:spPr>
          <a:xfrm>
            <a:off x="8489576" y="0"/>
            <a:ext cx="313764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11" name="Marcador de texto 10">
            <a:extLst>
              <a:ext uri="{FF2B5EF4-FFF2-40B4-BE49-F238E27FC236}">
                <a16:creationId xmlns:a16="http://schemas.microsoft.com/office/drawing/2014/main" id="{511FA8E9-3552-C143-BB92-AA0E8F6C0C9D}"/>
              </a:ext>
            </a:extLst>
          </p:cNvPr>
          <p:cNvSpPr>
            <a:spLocks noGrp="1"/>
          </p:cNvSpPr>
          <p:nvPr>
            <p:ph type="body" sz="quarter" idx="10"/>
          </p:nvPr>
        </p:nvSpPr>
        <p:spPr/>
        <p:txBody>
          <a:bodyPr/>
          <a:lstStyle/>
          <a:p>
            <a:r>
              <a:rPr lang="en-US" sz="1400" dirty="0">
                <a:solidFill>
                  <a:schemeClr val="bg1"/>
                </a:solidFill>
              </a:rPr>
              <a:t>Can AI make healthcare smarter?</a:t>
            </a:r>
            <a:endParaRPr lang="es-ES" sz="14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130"/>
            <a:ext cx="12192000" cy="7073153"/>
          </a:xfrm>
          <a:prstGeom prst="rect">
            <a:avLst/>
          </a:prstGeom>
        </p:spPr>
      </p:pic>
      <p:pic>
        <p:nvPicPr>
          <p:cNvPr id="5"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694" y="47182"/>
            <a:ext cx="416551" cy="483516"/>
          </a:xfrm>
          <a:prstGeom prst="wedgeEllipseCallout">
            <a:avLst/>
          </a:prstGeom>
        </p:spPr>
      </p:pic>
      <p:sp>
        <p:nvSpPr>
          <p:cNvPr id="9" name="TextBox 8"/>
          <p:cNvSpPr txBox="1"/>
          <p:nvPr/>
        </p:nvSpPr>
        <p:spPr>
          <a:xfrm>
            <a:off x="4208927" y="-47615"/>
            <a:ext cx="6024283" cy="738664"/>
          </a:xfrm>
          <a:prstGeom prst="rect">
            <a:avLst/>
          </a:prstGeom>
          <a:solidFill>
            <a:srgbClr val="353641"/>
          </a:solidFill>
        </p:spPr>
        <p:txBody>
          <a:bodyPr wrap="square" rtlCol="0">
            <a:spAutoFit/>
          </a:bodyPr>
          <a:lstStyle/>
          <a:p>
            <a:r>
              <a:rPr lang="fr-BE" sz="1400" dirty="0"/>
              <a:t>Nous avons des indications préoccupantes chez Mme Benali, suggérant un possible cancer du pancréas. Les symptômes et les résultats des tests d'imagerie sont évocateurs. </a:t>
            </a:r>
            <a:endParaRPr lang="en-US" sz="1400" dirty="0"/>
          </a:p>
        </p:txBody>
      </p:sp>
      <p:sp>
        <p:nvSpPr>
          <p:cNvPr id="13" name="TextBox 12"/>
          <p:cNvSpPr txBox="1"/>
          <p:nvPr/>
        </p:nvSpPr>
        <p:spPr>
          <a:xfrm>
            <a:off x="4208928" y="865094"/>
            <a:ext cx="6024283" cy="738664"/>
          </a:xfrm>
          <a:prstGeom prst="rect">
            <a:avLst/>
          </a:prstGeom>
          <a:solidFill>
            <a:srgbClr val="444653"/>
          </a:solidFill>
        </p:spPr>
        <p:txBody>
          <a:bodyPr wrap="square" rtlCol="0">
            <a:spAutoFit/>
          </a:bodyPr>
          <a:lstStyle/>
          <a:p>
            <a:r>
              <a:rPr lang="fr-BE" sz="1400" dirty="0"/>
              <a:t>Quels ont été les résultats spécifiques des tests d'imagerie que vous avez obtenus ?</a:t>
            </a:r>
          </a:p>
          <a:p>
            <a:endParaRPr lang="en-US" sz="1400" dirty="0"/>
          </a:p>
        </p:txBody>
      </p:sp>
      <p:sp>
        <p:nvSpPr>
          <p:cNvPr id="3" name="Rectangle 2"/>
          <p:cNvSpPr/>
          <p:nvPr/>
        </p:nvSpPr>
        <p:spPr>
          <a:xfrm>
            <a:off x="4276725" y="2002225"/>
            <a:ext cx="6096000" cy="1169551"/>
          </a:xfrm>
          <a:prstGeom prst="rect">
            <a:avLst/>
          </a:prstGeom>
        </p:spPr>
        <p:txBody>
          <a:bodyPr>
            <a:spAutoFit/>
          </a:bodyPr>
          <a:lstStyle/>
          <a:p>
            <a:r>
              <a:rPr lang="fr-BE" sz="1400" dirty="0" smtClean="0"/>
              <a:t>Nous avons réalisé une série d'examens, notamment une tomodensitométrie (TDM) et une endoscopie. La TDM a révélé une masse solide dans la région du pancréas, avec un élargissement du canal pancréatique. L'endoscopie a montré des anomalies dans le canal pancréatique également.</a:t>
            </a:r>
            <a:endParaRPr lang="en-US" sz="1400" dirty="0"/>
          </a:p>
        </p:txBody>
      </p:sp>
      <p:pic>
        <p:nvPicPr>
          <p:cNvPr id="10"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376" y="2081393"/>
            <a:ext cx="416551" cy="483516"/>
          </a:xfrm>
          <a:prstGeom prst="wedgeEllipseCallout">
            <a:avLst/>
          </a:prstGeom>
        </p:spPr>
      </p:pic>
      <p:sp>
        <p:nvSpPr>
          <p:cNvPr id="4" name="Rectangle 3"/>
          <p:cNvSpPr/>
          <p:nvPr/>
        </p:nvSpPr>
        <p:spPr>
          <a:xfrm>
            <a:off x="4419599" y="3215083"/>
            <a:ext cx="5953125" cy="954107"/>
          </a:xfrm>
          <a:prstGeom prst="rect">
            <a:avLst/>
          </a:prstGeom>
          <a:solidFill>
            <a:srgbClr val="444653"/>
          </a:solidFill>
        </p:spPr>
        <p:txBody>
          <a:bodyPr wrap="square">
            <a:spAutoFit/>
          </a:bodyPr>
          <a:lstStyle/>
          <a:p>
            <a:r>
              <a:rPr lang="fr-BE" sz="1400" dirty="0"/>
              <a:t>Ces constatations sont compatibles avec une possible tumeur pancréatique. Avez-vous identifié d'autres éléments dans les antécédents médicaux de Mme Benali qui pourraient étayer cette hypothèse ?</a:t>
            </a:r>
            <a:endParaRPr lang="en-US" sz="1400" dirty="0"/>
          </a:p>
        </p:txBody>
      </p:sp>
      <p:sp>
        <p:nvSpPr>
          <p:cNvPr id="8" name="TextBox 7"/>
          <p:cNvSpPr txBox="1"/>
          <p:nvPr/>
        </p:nvSpPr>
        <p:spPr>
          <a:xfrm>
            <a:off x="1717299" y="3226054"/>
            <a:ext cx="2743199" cy="738664"/>
          </a:xfrm>
          <a:prstGeom prst="rect">
            <a:avLst/>
          </a:prstGeom>
          <a:solidFill>
            <a:srgbClr val="444653"/>
          </a:solidFill>
          <a:ln>
            <a:solidFill>
              <a:srgbClr val="444653"/>
            </a:solidFill>
          </a:ln>
        </p:spPr>
        <p:txBody>
          <a:bodyPr wrap="square" rtlCol="0">
            <a:spAutoFit/>
          </a:bodyPr>
          <a:lstStyle/>
          <a:p>
            <a:endParaRPr lang="en-US" dirty="0"/>
          </a:p>
        </p:txBody>
      </p:sp>
      <p:sp>
        <p:nvSpPr>
          <p:cNvPr id="14" name="TextBox 13"/>
          <p:cNvSpPr txBox="1"/>
          <p:nvPr/>
        </p:nvSpPr>
        <p:spPr>
          <a:xfrm>
            <a:off x="10372725" y="3204112"/>
            <a:ext cx="1819275" cy="738664"/>
          </a:xfrm>
          <a:prstGeom prst="rect">
            <a:avLst/>
          </a:prstGeom>
          <a:solidFill>
            <a:srgbClr val="444653"/>
          </a:solidFill>
          <a:ln>
            <a:solidFill>
              <a:srgbClr val="444653"/>
            </a:solidFill>
          </a:ln>
        </p:spPr>
        <p:txBody>
          <a:bodyPr wrap="square" rtlCol="0">
            <a:spAutoFit/>
          </a:bodyPr>
          <a:lstStyle/>
          <a:p>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376" y="3331825"/>
            <a:ext cx="366458" cy="286962"/>
          </a:xfrm>
          <a:prstGeom prst="rect">
            <a:avLst/>
          </a:prstGeom>
        </p:spPr>
      </p:pic>
    </p:spTree>
    <p:extLst>
      <p:ext uri="{BB962C8B-B14F-4D97-AF65-F5344CB8AC3E}">
        <p14:creationId xmlns:p14="http://schemas.microsoft.com/office/powerpoint/2010/main" val="197625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E66963D5-01F4-7F47-8832-C4EB1081D1A9}"/>
              </a:ext>
            </a:extLst>
          </p:cNvPr>
          <p:cNvSpPr/>
          <p:nvPr/>
        </p:nvSpPr>
        <p:spPr>
          <a:xfrm>
            <a:off x="8489576" y="0"/>
            <a:ext cx="313764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10">
            <a:extLst>
              <a:ext uri="{FF2B5EF4-FFF2-40B4-BE49-F238E27FC236}">
                <a16:creationId xmlns:a16="http://schemas.microsoft.com/office/drawing/2014/main" id="{511FA8E9-3552-C143-BB92-AA0E8F6C0C9D}"/>
              </a:ext>
            </a:extLst>
          </p:cNvPr>
          <p:cNvSpPr>
            <a:spLocks noGrp="1"/>
          </p:cNvSpPr>
          <p:nvPr>
            <p:ph type="body" sz="quarter" idx="10"/>
          </p:nvPr>
        </p:nvSpPr>
        <p:spPr/>
        <p:txBody>
          <a:bodyPr/>
          <a:lstStyle/>
          <a:p>
            <a:r>
              <a:rPr lang="en-US" dirty="0">
                <a:solidFill>
                  <a:schemeClr val="bg1"/>
                </a:solidFill>
              </a:rPr>
              <a:t>Can AI make healthcare smarter?</a:t>
            </a:r>
            <a:endParaRPr lang="es-E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130"/>
            <a:ext cx="12192000" cy="7073153"/>
          </a:xfrm>
          <a:prstGeom prst="rect">
            <a:avLst/>
          </a:prstGeom>
        </p:spPr>
      </p:pic>
      <p:pic>
        <p:nvPicPr>
          <p:cNvPr id="5"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1694" y="47182"/>
            <a:ext cx="416551" cy="483516"/>
          </a:xfrm>
          <a:prstGeom prst="wedgeEllipseCallout">
            <a:avLst/>
          </a:prstGeom>
        </p:spPr>
      </p:pic>
      <p:sp>
        <p:nvSpPr>
          <p:cNvPr id="9" name="TextBox 8"/>
          <p:cNvSpPr txBox="1"/>
          <p:nvPr/>
        </p:nvSpPr>
        <p:spPr>
          <a:xfrm>
            <a:off x="4208927" y="-60867"/>
            <a:ext cx="6024283" cy="738664"/>
          </a:xfrm>
          <a:prstGeom prst="rect">
            <a:avLst/>
          </a:prstGeom>
          <a:solidFill>
            <a:srgbClr val="353641"/>
          </a:solidFill>
        </p:spPr>
        <p:txBody>
          <a:bodyPr wrap="square" rtlCol="0">
            <a:spAutoFit/>
          </a:bodyPr>
          <a:lstStyle/>
          <a:p>
            <a:r>
              <a:rPr lang="fr-BE" sz="1400" dirty="0"/>
              <a:t>Nous avons des indications préoccupantes chez Mme Benali, suggérant un possible cancer du pancréas. Les symptômes et les résultats des tests d'imagerie sont évocateurs. </a:t>
            </a:r>
            <a:endParaRPr lang="en-US" sz="1400" dirty="0"/>
          </a:p>
        </p:txBody>
      </p:sp>
      <p:sp>
        <p:nvSpPr>
          <p:cNvPr id="13" name="TextBox 12"/>
          <p:cNvSpPr txBox="1"/>
          <p:nvPr/>
        </p:nvSpPr>
        <p:spPr>
          <a:xfrm>
            <a:off x="4208928" y="865094"/>
            <a:ext cx="6024283" cy="738664"/>
          </a:xfrm>
          <a:prstGeom prst="rect">
            <a:avLst/>
          </a:prstGeom>
          <a:solidFill>
            <a:srgbClr val="444653"/>
          </a:solidFill>
        </p:spPr>
        <p:txBody>
          <a:bodyPr wrap="square" rtlCol="0">
            <a:spAutoFit/>
          </a:bodyPr>
          <a:lstStyle/>
          <a:p>
            <a:r>
              <a:rPr lang="fr-BE" sz="1400" dirty="0"/>
              <a:t>Quels ont été les résultats spécifiques des tests d'imagerie que vous avez obtenus ?</a:t>
            </a:r>
          </a:p>
          <a:p>
            <a:endParaRPr lang="en-US" sz="1400" dirty="0"/>
          </a:p>
        </p:txBody>
      </p:sp>
      <p:sp>
        <p:nvSpPr>
          <p:cNvPr id="3" name="Rectangle 2"/>
          <p:cNvSpPr/>
          <p:nvPr/>
        </p:nvSpPr>
        <p:spPr>
          <a:xfrm>
            <a:off x="4276725" y="2002225"/>
            <a:ext cx="6096000" cy="1169551"/>
          </a:xfrm>
          <a:prstGeom prst="rect">
            <a:avLst/>
          </a:prstGeom>
        </p:spPr>
        <p:txBody>
          <a:bodyPr>
            <a:spAutoFit/>
          </a:bodyPr>
          <a:lstStyle/>
          <a:p>
            <a:r>
              <a:rPr lang="fr-BE" sz="1400" dirty="0" smtClean="0"/>
              <a:t>Nous avons réalisé une série d'examens, notamment une tomodensitométrie (TDM) et une endoscopie. La TDM a révélé une masse solide dans la région du pancréas, avec un élargissement du canal pancréatique. L'endoscopie a montré des anomalies dans le canal pancréatique également.</a:t>
            </a:r>
            <a:endParaRPr lang="en-US" sz="1400" dirty="0"/>
          </a:p>
        </p:txBody>
      </p:sp>
      <p:pic>
        <p:nvPicPr>
          <p:cNvPr id="10"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2376" y="2081393"/>
            <a:ext cx="416551" cy="483516"/>
          </a:xfrm>
          <a:prstGeom prst="wedgeEllipseCallout">
            <a:avLst/>
          </a:prstGeom>
        </p:spPr>
      </p:pic>
      <p:sp>
        <p:nvSpPr>
          <p:cNvPr id="4" name="Rectangle 3"/>
          <p:cNvSpPr/>
          <p:nvPr/>
        </p:nvSpPr>
        <p:spPr>
          <a:xfrm>
            <a:off x="4419599" y="3215083"/>
            <a:ext cx="5953125" cy="954107"/>
          </a:xfrm>
          <a:prstGeom prst="rect">
            <a:avLst/>
          </a:prstGeom>
          <a:solidFill>
            <a:srgbClr val="444653"/>
          </a:solidFill>
        </p:spPr>
        <p:txBody>
          <a:bodyPr wrap="square">
            <a:spAutoFit/>
          </a:bodyPr>
          <a:lstStyle/>
          <a:p>
            <a:r>
              <a:rPr lang="fr-BE" sz="1400" dirty="0"/>
              <a:t>Ces constatations sont compatibles avec une possible tumeur pancréatique. Avez-vous identifié d'autres éléments dans les antécédents médicaux de Mme Benali qui pourraient étayer cette hypothèse ?</a:t>
            </a:r>
            <a:endParaRPr lang="en-US" sz="1400" dirty="0"/>
          </a:p>
        </p:txBody>
      </p:sp>
      <p:sp>
        <p:nvSpPr>
          <p:cNvPr id="8" name="Rectangle 7"/>
          <p:cNvSpPr/>
          <p:nvPr/>
        </p:nvSpPr>
        <p:spPr>
          <a:xfrm>
            <a:off x="4348161" y="4293274"/>
            <a:ext cx="6096000" cy="523220"/>
          </a:xfrm>
          <a:prstGeom prst="rect">
            <a:avLst/>
          </a:prstGeom>
        </p:spPr>
        <p:txBody>
          <a:bodyPr>
            <a:spAutoFit/>
          </a:bodyPr>
          <a:lstStyle/>
          <a:p>
            <a:r>
              <a:rPr lang="fr-BE" sz="1400" dirty="0"/>
              <a:t>Elle n'a pas de antécédents familiaux de cancer du pancréas, mais elle a été diagnostiquée avec une pancréatite aiguë il y a un an</a:t>
            </a:r>
            <a:endParaRPr lang="en-US" sz="1400" dirty="0"/>
          </a:p>
        </p:txBody>
      </p:sp>
      <p:pic>
        <p:nvPicPr>
          <p:cNvPr id="14" name="Imagen 4">
            <a:extLst>
              <a:ext uri="{FF2B5EF4-FFF2-40B4-BE49-F238E27FC236}">
                <a16:creationId xmlns:a16="http://schemas.microsoft.com/office/drawing/2014/main" id="{D3306582-2251-F446-88A9-361578F7C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621" y="4313126"/>
            <a:ext cx="416551" cy="483516"/>
          </a:xfrm>
          <a:prstGeom prst="wedgeEllipseCallout">
            <a:avLst/>
          </a:prstGeom>
        </p:spPr>
      </p:pic>
      <p:sp>
        <p:nvSpPr>
          <p:cNvPr id="15" name="TextBox 14"/>
          <p:cNvSpPr txBox="1"/>
          <p:nvPr/>
        </p:nvSpPr>
        <p:spPr>
          <a:xfrm>
            <a:off x="10372725" y="3204112"/>
            <a:ext cx="1819275" cy="738664"/>
          </a:xfrm>
          <a:prstGeom prst="rect">
            <a:avLst/>
          </a:prstGeom>
          <a:solidFill>
            <a:srgbClr val="444653"/>
          </a:solidFill>
          <a:ln>
            <a:solidFill>
              <a:srgbClr val="444653"/>
            </a:solidFill>
          </a:ln>
        </p:spPr>
        <p:txBody>
          <a:bodyPr wrap="square" rtlCol="0">
            <a:spAutoFit/>
          </a:bodyPr>
          <a:lstStyle/>
          <a:p>
            <a:endParaRPr lang="en-US" dirty="0"/>
          </a:p>
        </p:txBody>
      </p:sp>
      <p:sp>
        <p:nvSpPr>
          <p:cNvPr id="16" name="TextBox 15"/>
          <p:cNvSpPr txBox="1"/>
          <p:nvPr/>
        </p:nvSpPr>
        <p:spPr>
          <a:xfrm>
            <a:off x="1658561" y="3223240"/>
            <a:ext cx="2743199" cy="738664"/>
          </a:xfrm>
          <a:prstGeom prst="rect">
            <a:avLst/>
          </a:prstGeom>
          <a:solidFill>
            <a:srgbClr val="444653"/>
          </a:solidFill>
          <a:ln>
            <a:solidFill>
              <a:srgbClr val="444653"/>
            </a:solidFill>
          </a:ln>
        </p:spPr>
        <p:txBody>
          <a:bodyPr wrap="square" rtlCol="0">
            <a:spAutoFit/>
          </a:bodyPr>
          <a:lstStyle/>
          <a:p>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376" y="3369925"/>
            <a:ext cx="366458" cy="286962"/>
          </a:xfrm>
          <a:prstGeom prst="rect">
            <a:avLst/>
          </a:prstGeom>
        </p:spPr>
      </p:pic>
    </p:spTree>
    <p:extLst>
      <p:ext uri="{BB962C8B-B14F-4D97-AF65-F5344CB8AC3E}">
        <p14:creationId xmlns:p14="http://schemas.microsoft.com/office/powerpoint/2010/main" val="221874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1028</TotalTime>
  <Words>2784</Words>
  <Application>Microsoft Office PowerPoint</Application>
  <PresentationFormat>Widescreen</PresentationFormat>
  <Paragraphs>258</Paragraphs>
  <Slides>41</Slides>
  <Notes>29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Malgun Gothic</vt:lpstr>
      <vt:lpstr>Arial</vt:lpstr>
      <vt:lpstr>Barlow</vt:lpstr>
      <vt:lpstr>Barlow Medium</vt:lpstr>
      <vt:lpstr>Calibri</vt:lpstr>
      <vt:lpstr>Century Gothic</vt:lpstr>
      <vt:lpstr>Consolas</vt:lpstr>
      <vt:lpstr>Eudoxus Sans</vt:lpstr>
      <vt:lpstr>Inter</vt:lpstr>
      <vt:lpstr>Wingdings 2</vt:lpstr>
      <vt:lpstr>Quotable</vt:lpstr>
      <vt:lpstr>Introduction aux systèmes cognitifs et chatbots en santé</vt:lpstr>
      <vt:lpstr>PowerPoint Presentation</vt:lpstr>
      <vt:lpstr>PowerPoint Presentation</vt:lpstr>
      <vt:lpstr>Formation des médecins </vt:lpstr>
      <vt:lpstr>PowerPoint Presentation</vt:lpstr>
      <vt:lpstr>PowerPoint Presentation</vt:lpstr>
      <vt:lpstr>PowerPoint Presentation</vt:lpstr>
      <vt:lpstr>PowerPoint Presentation</vt:lpstr>
      <vt:lpstr>PowerPoint Presentation</vt:lpstr>
      <vt:lpstr>PowerPoint Presentation</vt:lpstr>
      <vt:lpstr>Introduction : Qu'est-ce qu'un système cognitif ?</vt:lpstr>
      <vt:lpstr>PowerPoint Presentation</vt:lpstr>
      <vt:lpstr>Apprentissage automatique dans le domaine de la santé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pratiques : IBM Watson en oncologie</vt:lpstr>
      <vt:lpstr>IBM Watson dans le secteur de la santé</vt:lpstr>
      <vt:lpstr>Méthodes d'apprentissage utilisées par Watson</vt:lpstr>
      <vt:lpstr>Conclusion</vt:lpstr>
      <vt:lpstr>Les chatbots en santé comme projet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aux systèmes cognitifs et apprentissage automatique en santé</dc:title>
  <dc:subject/>
  <dc:creator>Bengueddache Asmaa</dc:creator>
  <cp:keywords/>
  <dc:description>generated using python-pptx</dc:description>
  <cp:lastModifiedBy>Bengueddache Asmaa</cp:lastModifiedBy>
  <cp:revision>16</cp:revision>
  <dcterms:created xsi:type="dcterms:W3CDTF">2013-01-27T09:14:16Z</dcterms:created>
  <dcterms:modified xsi:type="dcterms:W3CDTF">2024-10-14T15:27:56Z</dcterms:modified>
  <cp:category/>
</cp:coreProperties>
</file>